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6"/>
  </p:notesMasterIdLst>
  <p:sldIdLst>
    <p:sldId id="256" r:id="rId2"/>
    <p:sldId id="306" r:id="rId3"/>
    <p:sldId id="307" r:id="rId4"/>
    <p:sldId id="308" r:id="rId5"/>
    <p:sldId id="309" r:id="rId6"/>
    <p:sldId id="310"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25" r:id="rId22"/>
    <p:sldId id="326" r:id="rId23"/>
    <p:sldId id="327" r:id="rId24"/>
    <p:sldId id="32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535" autoAdjust="0"/>
  </p:normalViewPr>
  <p:slideViewPr>
    <p:cSldViewPr snapToGrid="0">
      <p:cViewPr varScale="1">
        <p:scale>
          <a:sx n="103" d="100"/>
          <a:sy n="103" d="100"/>
        </p:scale>
        <p:origin x="85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BBF81-6C87-4E27-8C13-41378E093853}" type="datetimeFigureOut">
              <a:rPr lang="ru-RU" smtClean="0"/>
              <a:t>24.11.2024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BBEF58-BC6E-41A8-A723-B0598B5AAE06}" type="slidenum">
              <a:rPr lang="ru-RU" smtClean="0"/>
              <a:t>‹#›</a:t>
            </a:fld>
            <a:endParaRPr lang="ru-RU"/>
          </a:p>
        </p:txBody>
      </p:sp>
    </p:spTree>
    <p:extLst>
      <p:ext uri="{BB962C8B-B14F-4D97-AF65-F5344CB8AC3E}">
        <p14:creationId xmlns:p14="http://schemas.microsoft.com/office/powerpoint/2010/main" val="4002667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dirty="0" smtClean="0"/>
              <a:t>Перш ніж говорити про аналіз соціальних мереж, ми повинні знайти хороший спосіб їх моделювання, і ми повинні спочатку розглянути їхні характеристики. Існує багато моделей, які можна використовувати для імітації соціальних мереж. </a:t>
            </a:r>
            <a:r>
              <a:rPr lang="uk-UA" b="1" dirty="0" smtClean="0"/>
              <a:t>Почну з представлення </a:t>
            </a:r>
            <a:r>
              <a:rPr lang="uk-UA" b="1" dirty="0" err="1" smtClean="0"/>
              <a:t>графової</a:t>
            </a:r>
            <a:r>
              <a:rPr lang="uk-UA" b="1" dirty="0" smtClean="0"/>
              <a:t> моделі соціальних мереж</a:t>
            </a:r>
            <a:r>
              <a:rPr lang="uk-UA" dirty="0" smtClean="0"/>
              <a:t>. Перше важливе питання, над яким варто подумати, це те, що являє собою соціальна мережа. </a:t>
            </a:r>
          </a:p>
          <a:p>
            <a:r>
              <a:rPr lang="uk-UA" dirty="0" smtClean="0"/>
              <a:t>Я хочу, щоб ви подумали про </a:t>
            </a:r>
            <a:r>
              <a:rPr lang="en-CA" dirty="0" smtClean="0"/>
              <a:t>Facebook </a:t>
            </a:r>
            <a:r>
              <a:rPr lang="uk-UA" dirty="0" smtClean="0"/>
              <a:t>і </a:t>
            </a:r>
            <a:r>
              <a:rPr lang="en-CA" dirty="0" smtClean="0"/>
              <a:t>Twitter, </a:t>
            </a:r>
            <a:r>
              <a:rPr lang="uk-UA" dirty="0" smtClean="0"/>
              <a:t>те, що ви використовуєте для спілкування з багатьма іншими людьми. Коли ми моделюємо ці мережі, ми матимемо набір об’єктів, яких ми зазвичай називаємо «користувачами». Наприклад, якщо у вас є обліковий запис у </a:t>
            </a:r>
            <a:r>
              <a:rPr lang="en-CA" dirty="0" smtClean="0"/>
              <a:t>Facebook, </a:t>
            </a:r>
            <a:r>
              <a:rPr lang="uk-UA" dirty="0" smtClean="0"/>
              <a:t>ви є користувачем цієї соціальної мережі. Кожна з цих соціальних мереж визначається тим фактом, що існує принаймні один зв’язок між різними суб’єктами. На більшості з них ці стосунки називаються «друзями».</a:t>
            </a:r>
          </a:p>
          <a:p>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3</a:t>
            </a:fld>
            <a:endParaRPr lang="ru-RU"/>
          </a:p>
        </p:txBody>
      </p:sp>
    </p:spTree>
    <p:extLst>
      <p:ext uri="{BB962C8B-B14F-4D97-AF65-F5344CB8AC3E}">
        <p14:creationId xmlns:p14="http://schemas.microsoft.com/office/powerpoint/2010/main" val="373921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smtClean="0"/>
              <a:t>Наприклад</a:t>
            </a:r>
            <a:r>
              <a:rPr lang="ru-RU" dirty="0" smtClean="0"/>
              <a:t>, </a:t>
            </a:r>
            <a:r>
              <a:rPr lang="ru-RU" dirty="0" err="1" smtClean="0"/>
              <a:t>групу</a:t>
            </a:r>
            <a:r>
              <a:rPr lang="ru-RU" dirty="0" smtClean="0"/>
              <a:t> </a:t>
            </a:r>
            <a:r>
              <a:rPr lang="ru-RU" dirty="0" err="1" smtClean="0"/>
              <a:t>друзів</a:t>
            </a:r>
            <a:r>
              <a:rPr lang="ru-RU" dirty="0" smtClean="0"/>
              <a:t> у </a:t>
            </a:r>
            <a:r>
              <a:rPr lang="ru-RU" dirty="0" err="1" smtClean="0"/>
              <a:t>Facebook</a:t>
            </a:r>
            <a:r>
              <a:rPr lang="ru-RU" dirty="0" smtClean="0"/>
              <a:t> </a:t>
            </a:r>
            <a:r>
              <a:rPr lang="ru-RU" dirty="0" err="1" smtClean="0"/>
              <a:t>можна</a:t>
            </a:r>
            <a:r>
              <a:rPr lang="ru-RU" dirty="0" smtClean="0"/>
              <a:t> </a:t>
            </a:r>
            <a:r>
              <a:rPr lang="ru-RU" dirty="0" err="1" smtClean="0"/>
              <a:t>розглядати</a:t>
            </a:r>
            <a:r>
              <a:rPr lang="ru-RU" dirty="0" smtClean="0"/>
              <a:t> як </a:t>
            </a:r>
            <a:r>
              <a:rPr lang="ru-RU" dirty="0" err="1" smtClean="0"/>
              <a:t>невелику</a:t>
            </a:r>
            <a:r>
              <a:rPr lang="ru-RU" dirty="0" smtClean="0"/>
              <a:t> </a:t>
            </a:r>
            <a:r>
              <a:rPr lang="ru-RU" dirty="0" err="1" smtClean="0"/>
              <a:t>спільноту</a:t>
            </a:r>
            <a:r>
              <a:rPr lang="ru-RU" dirty="0" smtClean="0"/>
              <a:t> </a:t>
            </a:r>
            <a:r>
              <a:rPr lang="ru-RU" dirty="0" err="1" smtClean="0"/>
              <a:t>пов’язаних</a:t>
            </a:r>
            <a:r>
              <a:rPr lang="ru-RU" dirty="0" smtClean="0"/>
              <a:t> </a:t>
            </a:r>
            <a:r>
              <a:rPr lang="ru-RU" dirty="0" err="1" smtClean="0"/>
              <a:t>одиниць</a:t>
            </a:r>
            <a:r>
              <a:rPr lang="ru-RU" dirty="0" smtClean="0"/>
              <a:t>.</a:t>
            </a:r>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13</a:t>
            </a:fld>
            <a:endParaRPr lang="ru-RU"/>
          </a:p>
        </p:txBody>
      </p:sp>
    </p:spTree>
    <p:extLst>
      <p:ext uri="{BB962C8B-B14F-4D97-AF65-F5344CB8AC3E}">
        <p14:creationId xmlns:p14="http://schemas.microsoft.com/office/powerpoint/2010/main" val="1232409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dirty="0" smtClean="0"/>
              <a:t>У теорії графів </a:t>
            </a:r>
            <a:r>
              <a:rPr lang="en-CA" dirty="0" err="1" smtClean="0"/>
              <a:t>betweenness</a:t>
            </a:r>
            <a:r>
              <a:rPr lang="en-CA" dirty="0" smtClean="0"/>
              <a:t> </a:t>
            </a:r>
            <a:r>
              <a:rPr lang="uk-UA" dirty="0" smtClean="0"/>
              <a:t> використовується для вимірювання центральності графа на основі найкоротших шляхів у ньому. Найкоротший шлях визначається як шлях між двома вершинами, який має найменшу довжину в графі. У графі може бути більше одного найкоротшого шляху.</a:t>
            </a:r>
            <a:r>
              <a:rPr lang="en-US" dirty="0" smtClean="0"/>
              <a:t> </a:t>
            </a:r>
            <a:r>
              <a:rPr lang="uk-UA" dirty="0" smtClean="0"/>
              <a:t>Під</a:t>
            </a:r>
            <a:r>
              <a:rPr lang="uk-UA" baseline="0" dirty="0" smtClean="0"/>
              <a:t> час пошуку показника конкретного вузла виключаємо його з таблиці, на слайді приклад пошуку </a:t>
            </a:r>
            <a:r>
              <a:rPr lang="en-US" baseline="0" dirty="0" err="1" smtClean="0"/>
              <a:t>detweenness</a:t>
            </a:r>
            <a:r>
              <a:rPr lang="en-US" baseline="0" dirty="0" smtClean="0"/>
              <a:t> </a:t>
            </a:r>
            <a:r>
              <a:rPr lang="uk-UA" baseline="0" dirty="0" smtClean="0"/>
              <a:t>для С.,  тобто розглядаємо всі пари окрім пари з С.</a:t>
            </a:r>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14</a:t>
            </a:fld>
            <a:endParaRPr lang="ru-RU"/>
          </a:p>
        </p:txBody>
      </p:sp>
    </p:spTree>
    <p:extLst>
      <p:ext uri="{BB962C8B-B14F-4D97-AF65-F5344CB8AC3E}">
        <p14:creationId xmlns:p14="http://schemas.microsoft.com/office/powerpoint/2010/main" val="3753440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dirty="0" smtClean="0"/>
              <a:t>Ідемо зверху вниз та перевіряємо</a:t>
            </a:r>
            <a:r>
              <a:rPr lang="uk-UA" baseline="0" dirty="0" smtClean="0"/>
              <a:t> чи входить ребро в шлях, якщо е більше ніж один шлях то ділимо кількість входжень ребра в кожен шлях на загальну кількість шляхів.</a:t>
            </a:r>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15</a:t>
            </a:fld>
            <a:endParaRPr lang="ru-RU"/>
          </a:p>
        </p:txBody>
      </p:sp>
    </p:spTree>
    <p:extLst>
      <p:ext uri="{BB962C8B-B14F-4D97-AF65-F5344CB8AC3E}">
        <p14:creationId xmlns:p14="http://schemas.microsoft.com/office/powerpoint/2010/main" val="748586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smtClean="0"/>
              <a:t>Це</a:t>
            </a:r>
            <a:r>
              <a:rPr lang="ru-RU" dirty="0" smtClean="0"/>
              <a:t> </a:t>
            </a:r>
            <a:r>
              <a:rPr lang="ru-RU" dirty="0" err="1" smtClean="0"/>
              <a:t>матиме</a:t>
            </a:r>
            <a:r>
              <a:rPr lang="ru-RU" dirty="0" smtClean="0"/>
              <a:t> </a:t>
            </a:r>
            <a:r>
              <a:rPr lang="ru-RU" dirty="0" err="1" smtClean="0"/>
              <a:t>ефект</a:t>
            </a:r>
            <a:r>
              <a:rPr lang="ru-RU" dirty="0" smtClean="0"/>
              <a:t> </a:t>
            </a:r>
            <a:r>
              <a:rPr lang="ru-RU" dirty="0" err="1" smtClean="0"/>
              <a:t>видалення</a:t>
            </a:r>
            <a:r>
              <a:rPr lang="ru-RU" dirty="0" smtClean="0"/>
              <a:t> </a:t>
            </a:r>
            <a:r>
              <a:rPr lang="ru-RU" dirty="0" err="1" smtClean="0"/>
              <a:t>сполучних</a:t>
            </a:r>
            <a:r>
              <a:rPr lang="ru-RU" dirty="0" smtClean="0"/>
              <a:t> «</a:t>
            </a:r>
            <a:r>
              <a:rPr lang="ru-RU" dirty="0" err="1" smtClean="0"/>
              <a:t>мостів</a:t>
            </a:r>
            <a:r>
              <a:rPr lang="ru-RU" dirty="0" smtClean="0"/>
              <a:t>», </a:t>
            </a:r>
            <a:r>
              <a:rPr lang="ru-RU" dirty="0" err="1" smtClean="0"/>
              <a:t>залишаючи</a:t>
            </a:r>
            <a:r>
              <a:rPr lang="ru-RU" dirty="0" smtClean="0"/>
              <a:t> </a:t>
            </a:r>
            <a:r>
              <a:rPr lang="ru-RU" dirty="0" err="1" smtClean="0"/>
              <a:t>ізольовані</a:t>
            </a:r>
            <a:r>
              <a:rPr lang="ru-RU" dirty="0" smtClean="0"/>
              <a:t> </a:t>
            </a:r>
            <a:r>
              <a:rPr lang="ru-RU" dirty="0" err="1" smtClean="0"/>
              <a:t>групи</a:t>
            </a:r>
            <a:r>
              <a:rPr lang="ru-RU" dirty="0" smtClean="0"/>
              <a:t> </a:t>
            </a:r>
            <a:r>
              <a:rPr lang="ru-RU" dirty="0" err="1" smtClean="0"/>
              <a:t>вузлів</a:t>
            </a:r>
            <a:r>
              <a:rPr lang="ru-RU" dirty="0" smtClean="0"/>
              <a:t> </a:t>
            </a:r>
            <a:r>
              <a:rPr lang="ru-RU" dirty="0" err="1" smtClean="0"/>
              <a:t>або</a:t>
            </a:r>
            <a:r>
              <a:rPr lang="ru-RU" dirty="0" smtClean="0"/>
              <a:t> </a:t>
            </a:r>
            <a:r>
              <a:rPr lang="ru-RU" dirty="0" err="1" smtClean="0"/>
              <a:t>кластери</a:t>
            </a:r>
            <a:r>
              <a:rPr lang="ru-RU" dirty="0" smtClean="0"/>
              <a:t>.</a:t>
            </a:r>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16</a:t>
            </a:fld>
            <a:endParaRPr lang="ru-RU"/>
          </a:p>
        </p:txBody>
      </p:sp>
    </p:spTree>
    <p:extLst>
      <p:ext uri="{BB962C8B-B14F-4D97-AF65-F5344CB8AC3E}">
        <p14:creationId xmlns:p14="http://schemas.microsoft.com/office/powerpoint/2010/main" val="4272377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dirty="0" smtClean="0"/>
              <a:t>Було б чудово, якби Інтернет був міцно пов’язаний, як ми обговорювали на попередніх сесіях. Однак на практиці це не так. Тепер давайте подивимося на більш реалістичну модель мережі. Ранні дослідження Інтернету показали, що веб-графік повинен мати структуру, як показано на малюнку. Він містить кілька інших частин, окрім великого сильно зв’язаного компонента. Компонент "</a:t>
            </a:r>
            <a:r>
              <a:rPr lang="en-CA" dirty="0" smtClean="0"/>
              <a:t>In" </a:t>
            </a:r>
            <a:r>
              <a:rPr lang="uk-UA" dirty="0" smtClean="0"/>
              <a:t>формується сторінками, які можуть досягти компонента з міцним зв'язком, але не доступні з </a:t>
            </a:r>
            <a:r>
              <a:rPr lang="en-CA" dirty="0" smtClean="0"/>
              <a:t>SCC.</a:t>
            </a:r>
            <a:r>
              <a:rPr lang="uk-UA" dirty="0" smtClean="0"/>
              <a:t> З іншого боку, компонент «</a:t>
            </a:r>
            <a:r>
              <a:rPr lang="en-CA" dirty="0" smtClean="0"/>
              <a:t>Out» </a:t>
            </a:r>
            <a:r>
              <a:rPr lang="uk-UA" dirty="0" smtClean="0"/>
              <a:t>складається зі сторінок, які доступні з </a:t>
            </a:r>
            <a:r>
              <a:rPr lang="en-CA" dirty="0" smtClean="0"/>
              <a:t>SCC, </a:t>
            </a:r>
            <a:r>
              <a:rPr lang="uk-UA" dirty="0" smtClean="0"/>
              <a:t>але не можуть досягти </a:t>
            </a:r>
            <a:r>
              <a:rPr lang="en-CA" dirty="0" smtClean="0"/>
              <a:t>SCC.</a:t>
            </a:r>
            <a:r>
              <a:rPr lang="uk-UA" dirty="0" smtClean="0"/>
              <a:t> Вусики (ізольовані) стосуються сторінок, до яких можна дотягнутися через вхідні або вихідні компоненти, але не можуть досягти вхідних або вихідних компонентів. Крім того, у трубах (прохідних) або непов'язаній</a:t>
            </a:r>
            <a:r>
              <a:rPr lang="uk-UA" baseline="0" dirty="0" smtClean="0"/>
              <a:t> </a:t>
            </a:r>
            <a:r>
              <a:rPr lang="uk-UA" dirty="0" smtClean="0"/>
              <a:t> зоні знайдено невелику кількість сторінок. Сторінки в трубах доступні з вхідного компонента та можуть досягти вихідного компонента, але вони не можуть досягти вхідного чи вихідного компонента. Непов'язані компоненти не доступні з великих компонентів і не можуть досягти цих компонентів.</a:t>
            </a:r>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18</a:t>
            </a:fld>
            <a:endParaRPr lang="ru-RU"/>
          </a:p>
        </p:txBody>
      </p:sp>
    </p:spTree>
    <p:extLst>
      <p:ext uri="{BB962C8B-B14F-4D97-AF65-F5344CB8AC3E}">
        <p14:creationId xmlns:p14="http://schemas.microsoft.com/office/powerpoint/2010/main" val="3352084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19</a:t>
            </a:fld>
            <a:endParaRPr lang="ru-RU"/>
          </a:p>
        </p:txBody>
      </p:sp>
    </p:spTree>
    <p:extLst>
      <p:ext uri="{BB962C8B-B14F-4D97-AF65-F5344CB8AC3E}">
        <p14:creationId xmlns:p14="http://schemas.microsoft.com/office/powerpoint/2010/main" val="3300035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dirty="0" smtClean="0"/>
              <a:t>Пошук в Інтернеті є яскравим прикладом труднощів, які можуть виникнути при роботі з великими даними. У будь-який момент існує величезна кількість пошукових запитів, і велика кількість результатів має бути повернена шукачам у логічний і цілеспрямований спосіб.</a:t>
            </a:r>
            <a:r>
              <a:rPr lang="en-US" dirty="0" smtClean="0"/>
              <a:t> </a:t>
            </a:r>
            <a:r>
              <a:rPr lang="uk-UA" dirty="0" smtClean="0"/>
              <a:t>Веб-сканування з індексуванням є одним із механізмів, який можна обдурити, додаючи ключовий термін багато разів. Незважаючи на це, він забезпечує ефективний спосіб збору необхідної інформації для пошукових систем.</a:t>
            </a:r>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20</a:t>
            </a:fld>
            <a:endParaRPr lang="ru-RU"/>
          </a:p>
        </p:txBody>
      </p:sp>
    </p:spTree>
    <p:extLst>
      <p:ext uri="{BB962C8B-B14F-4D97-AF65-F5344CB8AC3E}">
        <p14:creationId xmlns:p14="http://schemas.microsoft.com/office/powerpoint/2010/main" val="89099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dirty="0" smtClean="0"/>
              <a:t>По-перше, </a:t>
            </a:r>
            <a:r>
              <a:rPr lang="en-CA" dirty="0" smtClean="0"/>
              <a:t>PageRank </a:t>
            </a:r>
            <a:r>
              <a:rPr lang="uk-UA" dirty="0" smtClean="0"/>
              <a:t>використовувався для імітації відвідувачів веб-серфінгу, які починали з випадкової сторінки та переходили за випадковими вихідними </a:t>
            </a:r>
            <a:r>
              <a:rPr lang="uk-UA" dirty="0" err="1" smtClean="0"/>
              <a:t>посиланнями.Процес</a:t>
            </a:r>
            <a:r>
              <a:rPr lang="uk-UA" dirty="0" smtClean="0"/>
              <a:t> повторюється, і сторінки, які мають велику кількість відвідувачів, вважаються більш важливими. По-друге, вміст оцінюється не лише за термінами, які з’являються на ньому, а й за термінами, які використовуються в посиланнях на цю сторінку або біля них.</a:t>
            </a:r>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21</a:t>
            </a:fld>
            <a:endParaRPr lang="ru-RU"/>
          </a:p>
        </p:txBody>
      </p:sp>
    </p:spTree>
    <p:extLst>
      <p:ext uri="{BB962C8B-B14F-4D97-AF65-F5344CB8AC3E}">
        <p14:creationId xmlns:p14="http://schemas.microsoft.com/office/powerpoint/2010/main" val="1390867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smtClean="0"/>
              <a:t>PageRank</a:t>
            </a:r>
            <a:r>
              <a:rPr lang="ru-RU" dirty="0" smtClean="0"/>
              <a:t> </a:t>
            </a:r>
            <a:r>
              <a:rPr lang="ru-RU" dirty="0" err="1" smtClean="0"/>
              <a:t>можна</a:t>
            </a:r>
            <a:r>
              <a:rPr lang="ru-RU" dirty="0" smtClean="0"/>
              <a:t> </a:t>
            </a:r>
            <a:r>
              <a:rPr lang="ru-RU" dirty="0" err="1" smtClean="0"/>
              <a:t>розглядати</a:t>
            </a:r>
            <a:r>
              <a:rPr lang="ru-RU" dirty="0" smtClean="0"/>
              <a:t> як </a:t>
            </a:r>
            <a:r>
              <a:rPr lang="ru-RU" dirty="0" err="1" smtClean="0"/>
              <a:t>функцію</a:t>
            </a:r>
            <a:r>
              <a:rPr lang="ru-RU" dirty="0" smtClean="0"/>
              <a:t>, яка </a:t>
            </a:r>
            <a:r>
              <a:rPr lang="ru-RU" dirty="0" err="1" smtClean="0"/>
              <a:t>призначає</a:t>
            </a:r>
            <a:r>
              <a:rPr lang="ru-RU" dirty="0" smtClean="0"/>
              <a:t> </a:t>
            </a:r>
            <a:r>
              <a:rPr lang="ru-RU" dirty="0" err="1" smtClean="0"/>
              <a:t>дійсне</a:t>
            </a:r>
            <a:r>
              <a:rPr lang="ru-RU" dirty="0" smtClean="0"/>
              <a:t> число </a:t>
            </a:r>
            <a:r>
              <a:rPr lang="ru-RU" dirty="0" err="1" smtClean="0"/>
              <a:t>кожній</a:t>
            </a:r>
            <a:r>
              <a:rPr lang="ru-RU" dirty="0" smtClean="0"/>
              <a:t> </a:t>
            </a:r>
            <a:r>
              <a:rPr lang="ru-RU" dirty="0" err="1" smtClean="0"/>
              <a:t>сторінці</a:t>
            </a:r>
            <a:r>
              <a:rPr lang="en-US" dirty="0" smtClean="0"/>
              <a:t> (</a:t>
            </a:r>
            <a:r>
              <a:rPr lang="uk-UA" dirty="0" smtClean="0"/>
              <a:t>вірогідність опинитися на цій сторінці)</a:t>
            </a:r>
            <a:r>
              <a:rPr lang="ru-RU" dirty="0" smtClean="0"/>
              <a:t>.</a:t>
            </a:r>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22</a:t>
            </a:fld>
            <a:endParaRPr lang="ru-RU"/>
          </a:p>
        </p:txBody>
      </p:sp>
    </p:spTree>
    <p:extLst>
      <p:ext uri="{BB962C8B-B14F-4D97-AF65-F5344CB8AC3E}">
        <p14:creationId xmlns:p14="http://schemas.microsoft.com/office/powerpoint/2010/main" val="2106619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smtClean="0"/>
              <a:t>Сторінки</a:t>
            </a:r>
            <a:r>
              <a:rPr lang="ru-RU" dirty="0" smtClean="0"/>
              <a:t> без </a:t>
            </a:r>
            <a:r>
              <a:rPr lang="ru-RU" dirty="0" err="1" smtClean="0"/>
              <a:t>вихідних</a:t>
            </a:r>
            <a:r>
              <a:rPr lang="ru-RU" dirty="0" smtClean="0"/>
              <a:t> </a:t>
            </a:r>
            <a:r>
              <a:rPr lang="ru-RU" dirty="0" err="1" smtClean="0"/>
              <a:t>посилань</a:t>
            </a:r>
            <a:r>
              <a:rPr lang="ru-RU" dirty="0" smtClean="0"/>
              <a:t> – </a:t>
            </a:r>
            <a:r>
              <a:rPr lang="ru-RU" dirty="0" err="1" smtClean="0"/>
              <a:t>тупикові</a:t>
            </a:r>
            <a:r>
              <a:rPr lang="ru-RU" dirty="0" smtClean="0"/>
              <a:t>. В </a:t>
            </a:r>
            <a:r>
              <a:rPr lang="ru-RU" dirty="0" err="1" smtClean="0"/>
              <a:t>зеленій</a:t>
            </a:r>
            <a:r>
              <a:rPr lang="ru-RU" dirty="0" smtClean="0"/>
              <a:t> </a:t>
            </a:r>
            <a:r>
              <a:rPr lang="ru-RU" dirty="0" err="1" smtClean="0"/>
              <a:t>рамці</a:t>
            </a:r>
            <a:r>
              <a:rPr lang="ru-RU" dirty="0" smtClean="0"/>
              <a:t> приклад </a:t>
            </a:r>
            <a:r>
              <a:rPr lang="ru-RU" dirty="0" err="1" smtClean="0"/>
              <a:t>розрахунку</a:t>
            </a:r>
            <a:r>
              <a:rPr lang="ru-RU" dirty="0" smtClean="0"/>
              <a:t> з пакету </a:t>
            </a:r>
            <a:r>
              <a:rPr lang="ru-RU" dirty="0" err="1" smtClean="0"/>
              <a:t>роботи</a:t>
            </a:r>
            <a:r>
              <a:rPr lang="ru-RU" dirty="0" smtClean="0"/>
              <a:t> з графами, </a:t>
            </a:r>
            <a:r>
              <a:rPr lang="ru-RU" dirty="0" err="1" smtClean="0"/>
              <a:t>доволі</a:t>
            </a:r>
            <a:r>
              <a:rPr lang="ru-RU" dirty="0" smtClean="0"/>
              <a:t> </a:t>
            </a:r>
            <a:r>
              <a:rPr lang="ru-RU" dirty="0" err="1" smtClean="0"/>
              <a:t>подібний</a:t>
            </a:r>
            <a:r>
              <a:rPr lang="ru-RU" dirty="0" smtClean="0"/>
              <a:t> результат</a:t>
            </a:r>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23</a:t>
            </a:fld>
            <a:endParaRPr lang="ru-RU"/>
          </a:p>
        </p:txBody>
      </p:sp>
    </p:spTree>
    <p:extLst>
      <p:ext uri="{BB962C8B-B14F-4D97-AF65-F5344CB8AC3E}">
        <p14:creationId xmlns:p14="http://schemas.microsoft.com/office/powerpoint/2010/main" val="3768637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noProof="0" dirty="0" smtClean="0"/>
              <a:t>Існують інші соціальні мережі, які містять сутності різних типів. Прикладом може бути мережа співпраці, яка може мати як вузли автора, так і вузли статті, потенційно з більш ніж одним автором на статтю. Цей тип даних можна представити у вигляді двох окремих графіків, кожен з яких має різні типи вузлів. Однак ми б краще думали про структуру в цілому, оскільки її легше моделювати та легше писати алгоритми для цієї моделі.</a:t>
            </a:r>
          </a:p>
          <a:p>
            <a:r>
              <a:rPr lang="uk-UA" noProof="0" dirty="0" smtClean="0"/>
              <a:t>Подумайте про більш складний приклад, коли користувачі певного </a:t>
            </a:r>
            <a:r>
              <a:rPr lang="uk-UA" noProof="0" dirty="0" err="1" smtClean="0"/>
              <a:t>відеосайту</a:t>
            </a:r>
            <a:r>
              <a:rPr lang="uk-UA" noProof="0" dirty="0" smtClean="0"/>
              <a:t> можуть розміщувати теги на відео. У цій мережі ми маємо три різні типи об’єктів, якими є користувачі, теги та відео. Якщо користувачі часто використовують однакові теги або позначають однакові відео, ми очікуємо, що вони будуть підключені до мережі. Подібним чином теги можна вважати релевантними, якщо вони часто додаються до тих самих відео або використовуються тими самими користувачами. Відео можна вважати схожими, якщо вони мають багато схожих тегів. </a:t>
            </a:r>
          </a:p>
          <a:p>
            <a:r>
              <a:rPr lang="uk-UA" noProof="0" dirty="0" smtClean="0"/>
              <a:t>Кращий спосіб представлення цих фрагментів інформації – використання к-дольових графів для деяких к. Загалом, -частковий граф складається з непересічних наборів вузлів без </a:t>
            </a:r>
            <a:r>
              <a:rPr lang="uk-UA" noProof="0" dirty="0" err="1" smtClean="0"/>
              <a:t>ребер</a:t>
            </a:r>
            <a:r>
              <a:rPr lang="uk-UA" noProof="0" dirty="0" smtClean="0"/>
              <a:t> між вузлами одного набору. Мережа співпраці з авторами та статтями є прикладом дводольного графа, який має місце, коли к=2. Цей граф є прикладом дводольного графа. Вузли можна розглядати як згруповані в різні </a:t>
            </a:r>
            <a:r>
              <a:rPr lang="uk-UA" noProof="0" dirty="0" err="1" smtClean="0"/>
              <a:t>набори.Наведений</a:t>
            </a:r>
            <a:r>
              <a:rPr lang="uk-UA" noProof="0" dirty="0" smtClean="0"/>
              <a:t> вище приклад можна представити як тристоронній граф із непересічним набором для користувачів, тегів і відео.</a:t>
            </a:r>
            <a:endParaRPr lang="uk-UA" noProof="0" dirty="0"/>
          </a:p>
        </p:txBody>
      </p:sp>
      <p:sp>
        <p:nvSpPr>
          <p:cNvPr id="4" name="Номер слайда 3"/>
          <p:cNvSpPr>
            <a:spLocks noGrp="1"/>
          </p:cNvSpPr>
          <p:nvPr>
            <p:ph type="sldNum" sz="quarter" idx="10"/>
          </p:nvPr>
        </p:nvSpPr>
        <p:spPr/>
        <p:txBody>
          <a:bodyPr/>
          <a:lstStyle/>
          <a:p>
            <a:fld id="{83BBEF58-BC6E-41A8-A723-B0598B5AAE06}" type="slidenum">
              <a:rPr lang="ru-RU" smtClean="0"/>
              <a:t>4</a:t>
            </a:fld>
            <a:endParaRPr lang="ru-RU"/>
          </a:p>
        </p:txBody>
      </p:sp>
    </p:spTree>
    <p:extLst>
      <p:ext uri="{BB962C8B-B14F-4D97-AF65-F5344CB8AC3E}">
        <p14:creationId xmlns:p14="http://schemas.microsoft.com/office/powerpoint/2010/main" val="2298216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noProof="0" dirty="0" smtClean="0"/>
              <a:t>Соціальні мережі мають визначальні характеристики, і останні роботи з соціальних мереж у галузі математики та фізики зосереджені </a:t>
            </a:r>
            <a:r>
              <a:rPr lang="uk-UA" b="1" noProof="0" dirty="0" smtClean="0"/>
              <a:t>на трьох відмінних рисах</a:t>
            </a:r>
            <a:r>
              <a:rPr lang="uk-UA" noProof="0" dirty="0" smtClean="0"/>
              <a:t>, що стосуються структури соціальної мережі. </a:t>
            </a:r>
          </a:p>
          <a:p>
            <a:r>
              <a:rPr lang="uk-UA" noProof="0" dirty="0" smtClean="0"/>
              <a:t>Стенлі </a:t>
            </a:r>
            <a:r>
              <a:rPr lang="uk-UA" noProof="0" dirty="0" err="1" smtClean="0"/>
              <a:t>Мілграм</a:t>
            </a:r>
            <a:r>
              <a:rPr lang="uk-UA" noProof="0" dirty="0" smtClean="0"/>
              <a:t>, американський соціальний психолог, описав експеримент із надсиланням листів від однієї людини до іншої</a:t>
            </a:r>
            <a:r>
              <a:rPr lang="en-US" noProof="0" dirty="0" smtClean="0"/>
              <a:t> </a:t>
            </a:r>
            <a:r>
              <a:rPr lang="uk-UA" noProof="0" dirty="0" smtClean="0"/>
              <a:t>через незнайомих людей. Під час цього експерименту він виявив, що з багатьма ровесниками начебто далеких людей насправді можна зв’язатися через дуже короткий ланцюжок проміжних знайомств. Він надав більш точну довжину цього ланцюга, яка становить шість, і пізніше це лягло </a:t>
            </a:r>
            <a:r>
              <a:rPr lang="uk-UA" b="1" noProof="0" dirty="0" smtClean="0"/>
              <a:t>в основу теорії шести ступенів поділу.</a:t>
            </a:r>
            <a:endParaRPr lang="uk-UA" b="1" noProof="0" dirty="0"/>
          </a:p>
        </p:txBody>
      </p:sp>
      <p:sp>
        <p:nvSpPr>
          <p:cNvPr id="4" name="Номер слайда 3"/>
          <p:cNvSpPr>
            <a:spLocks noGrp="1"/>
          </p:cNvSpPr>
          <p:nvPr>
            <p:ph type="sldNum" sz="quarter" idx="10"/>
          </p:nvPr>
        </p:nvSpPr>
        <p:spPr/>
        <p:txBody>
          <a:bodyPr/>
          <a:lstStyle/>
          <a:p>
            <a:fld id="{83BBEF58-BC6E-41A8-A723-B0598B5AAE06}" type="slidenum">
              <a:rPr lang="ru-RU" smtClean="0"/>
              <a:t>5</a:t>
            </a:fld>
            <a:endParaRPr lang="ru-RU"/>
          </a:p>
        </p:txBody>
      </p:sp>
    </p:spTree>
    <p:extLst>
      <p:ext uri="{BB962C8B-B14F-4D97-AF65-F5344CB8AC3E}">
        <p14:creationId xmlns:p14="http://schemas.microsoft.com/office/powerpoint/2010/main" val="1413446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dirty="0" smtClean="0"/>
              <a:t>Друга властивість соціальних мереж, на яку було наголошено в останній роботі, це </a:t>
            </a:r>
            <a:r>
              <a:rPr lang="uk-UA" dirty="0" err="1" smtClean="0"/>
              <a:t>кластеризація</a:t>
            </a:r>
            <a:r>
              <a:rPr lang="uk-UA" dirty="0" smtClean="0"/>
              <a:t>. Це очевидно, наприклад, </a:t>
            </a:r>
            <a:r>
              <a:rPr lang="en-CA" dirty="0" smtClean="0"/>
              <a:t>Facebook, </a:t>
            </a:r>
            <a:r>
              <a:rPr lang="uk-UA" dirty="0" smtClean="0"/>
              <a:t>де ймовірність того, що двоє ваших друзів знають один одного, набагато більша, ніж ймовірність того, що двоє людей, випадково вибраних із </a:t>
            </a:r>
            <a:r>
              <a:rPr lang="en-CA" dirty="0" smtClean="0"/>
              <a:t>Facebook, </a:t>
            </a:r>
            <a:r>
              <a:rPr lang="uk-UA" dirty="0" smtClean="0"/>
              <a:t>знають один одного.</a:t>
            </a:r>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6</a:t>
            </a:fld>
            <a:endParaRPr lang="ru-RU"/>
          </a:p>
        </p:txBody>
      </p:sp>
    </p:spTree>
    <p:extLst>
      <p:ext uri="{BB962C8B-B14F-4D97-AF65-F5344CB8AC3E}">
        <p14:creationId xmlns:p14="http://schemas.microsoft.com/office/powerpoint/2010/main" val="2556999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dirty="0" smtClean="0"/>
              <a:t>Якщо ви вважаєте, що ваша соціальна мережа дотримується степеневого закону розподілу, тоді ви можете змоделювати, як швидко зменшується частка вузлів ступеня при збільшенні цього значення.</a:t>
            </a:r>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7</a:t>
            </a:fld>
            <a:endParaRPr lang="ru-RU"/>
          </a:p>
        </p:txBody>
      </p:sp>
    </p:spTree>
    <p:extLst>
      <p:ext uri="{BB962C8B-B14F-4D97-AF65-F5344CB8AC3E}">
        <p14:creationId xmlns:p14="http://schemas.microsoft.com/office/powerpoint/2010/main" val="508366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dirty="0" smtClean="0"/>
              <a:t>Моделювання </a:t>
            </a:r>
            <a:r>
              <a:rPr lang="uk-UA" dirty="0" err="1" smtClean="0"/>
              <a:t>зв’язків</a:t>
            </a:r>
            <a:r>
              <a:rPr lang="uk-UA" dirty="0" smtClean="0"/>
              <a:t> між об’єктами в соціальній мережі має вирішальне значення для алгоритмів інтелектуального аналізу даних, і наразі ми поговоримо про різні способи зробити це. </a:t>
            </a:r>
          </a:p>
          <a:p>
            <a:r>
              <a:rPr lang="uk-UA" dirty="0" smtClean="0"/>
              <a:t>З точки зору моделювання, мережа — це лише набір вузлів із зв’язками між ними. Однак справжнє завдання полягає в тому, щоб вирішити, де розмістити ребра між вузлами, щоб у вас був граф, який відтворює складність реальної мережі. </a:t>
            </a:r>
          </a:p>
          <a:p>
            <a:r>
              <a:rPr lang="uk-UA" b="1" dirty="0" smtClean="0"/>
              <a:t>Перша модель проста. </a:t>
            </a:r>
            <a:r>
              <a:rPr lang="uk-UA" dirty="0" smtClean="0"/>
              <a:t>Ми припустимо, що в графі є '</a:t>
            </a:r>
            <a:r>
              <a:rPr lang="en-CA" dirty="0" smtClean="0"/>
              <a:t>n' </a:t>
            </a:r>
            <a:r>
              <a:rPr lang="uk-UA" dirty="0" smtClean="0"/>
              <a:t>вузлів, які з'єднані ребром з імовірністю </a:t>
            </a:r>
            <a:r>
              <a:rPr lang="en-CA" dirty="0" smtClean="0"/>
              <a:t>p.</a:t>
            </a:r>
            <a:r>
              <a:rPr lang="uk-UA" dirty="0" smtClean="0"/>
              <a:t> Ступінь графу відповідає розподілу Пуассона. Розподіл Пуассона — це дискретний розподіл ймовірностей, який виражає ймовірність певної кількості подій, що відбуваються у фіксованому інтервалі часу, простору або обсягу.</a:t>
            </a:r>
            <a:r>
              <a:rPr lang="en-US" dirty="0" smtClean="0"/>
              <a:t> </a:t>
            </a:r>
          </a:p>
          <a:p>
            <a:r>
              <a:rPr lang="uk-UA" dirty="0" smtClean="0"/>
              <a:t>Припустімо, що ми підраховуємо кількість подій за певний проміжок часу, відстані чи території. Наприклад, скільки нових друзів отримує користувач </a:t>
            </a:r>
            <a:r>
              <a:rPr lang="en-CA" dirty="0" smtClean="0"/>
              <a:t>Facebook </a:t>
            </a:r>
            <a:r>
              <a:rPr lang="uk-UA" dirty="0" smtClean="0"/>
              <a:t>за день. Кількість подій є випадковою величиною, яка може відповідати або не відповідати розподілу Пуассона. Якщо наступні вимоги виконуються, ви можете очікувати, що значення подій фактично відповідає розподілу Пуассона. </a:t>
            </a:r>
          </a:p>
          <a:p>
            <a:r>
              <a:rPr lang="ru-RU" dirty="0" err="1" smtClean="0"/>
              <a:t>Хоча</a:t>
            </a:r>
            <a:r>
              <a:rPr lang="ru-RU" dirty="0" smtClean="0"/>
              <a:t> </a:t>
            </a:r>
            <a:r>
              <a:rPr lang="ru-RU" dirty="0" err="1" smtClean="0"/>
              <a:t>реальні</a:t>
            </a:r>
            <a:r>
              <a:rPr lang="ru-RU" dirty="0" smtClean="0"/>
              <a:t> </a:t>
            </a:r>
            <a:r>
              <a:rPr lang="ru-RU" dirty="0" err="1" smtClean="0"/>
              <a:t>мережі</a:t>
            </a:r>
            <a:r>
              <a:rPr lang="ru-RU" dirty="0" smtClean="0"/>
              <a:t> не є </a:t>
            </a:r>
            <a:r>
              <a:rPr lang="ru-RU" dirty="0" err="1" smtClean="0"/>
              <a:t>Пуассоновими</a:t>
            </a:r>
            <a:r>
              <a:rPr lang="ru-RU" dirty="0" smtClean="0"/>
              <a:t>, </a:t>
            </a:r>
            <a:r>
              <a:rPr lang="ru-RU" dirty="0" err="1" smtClean="0"/>
              <a:t>випадкові</a:t>
            </a:r>
            <a:r>
              <a:rPr lang="ru-RU" dirty="0" smtClean="0"/>
              <a:t> </a:t>
            </a:r>
            <a:r>
              <a:rPr lang="ru-RU" dirty="0" err="1" smtClean="0"/>
              <a:t>мережі</a:t>
            </a:r>
            <a:r>
              <a:rPr lang="ru-RU" dirty="0" smtClean="0"/>
              <a:t> </a:t>
            </a:r>
            <a:r>
              <a:rPr lang="ru-RU" dirty="0" err="1" smtClean="0"/>
              <a:t>надають</a:t>
            </a:r>
            <a:r>
              <a:rPr lang="ru-RU" dirty="0" smtClean="0"/>
              <a:t> нам </a:t>
            </a:r>
            <a:r>
              <a:rPr lang="ru-RU" dirty="0" err="1" smtClean="0"/>
              <a:t>корисну</a:t>
            </a:r>
            <a:r>
              <a:rPr lang="ru-RU" dirty="0" smtClean="0"/>
              <a:t> модель для початкового </a:t>
            </a:r>
            <a:r>
              <a:rPr lang="ru-RU" dirty="0" err="1" smtClean="0"/>
              <a:t>аналізу</a:t>
            </a:r>
            <a:r>
              <a:rPr lang="ru-RU" dirty="0" smtClean="0"/>
              <a:t>.</a:t>
            </a:r>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9</a:t>
            </a:fld>
            <a:endParaRPr lang="ru-RU"/>
          </a:p>
        </p:txBody>
      </p:sp>
    </p:spTree>
    <p:extLst>
      <p:ext uri="{BB962C8B-B14F-4D97-AF65-F5344CB8AC3E}">
        <p14:creationId xmlns:p14="http://schemas.microsoft.com/office/powerpoint/2010/main" val="2113787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dirty="0" smtClean="0"/>
              <a:t>Друга мережева модель — безмасштабна мережа. Безмасштабна мережа — це мережа, у якій існує значна кількість вузлів з високим ступенем зв’язку. Розподіл ступенів вузлів слідує степеневому закону.</a:t>
            </a:r>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10</a:t>
            </a:fld>
            <a:endParaRPr lang="ru-RU"/>
          </a:p>
        </p:txBody>
      </p:sp>
    </p:spTree>
    <p:extLst>
      <p:ext uri="{BB962C8B-B14F-4D97-AF65-F5344CB8AC3E}">
        <p14:creationId xmlns:p14="http://schemas.microsoft.com/office/powerpoint/2010/main" val="4069647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dirty="0" smtClean="0"/>
              <a:t>Якщо ви побудуєте функцію в логарифмічному масштабі, вона виглядатиме як пряма лінія з кутом нахилу лінії, що дорівнює альфа.</a:t>
            </a:r>
            <a:r>
              <a:rPr lang="en-US" dirty="0" smtClean="0"/>
              <a:t> </a:t>
            </a:r>
            <a:r>
              <a:rPr lang="uk-UA" dirty="0" smtClean="0"/>
              <a:t>Степеневі закони є безмасштабними, тому що якщо </a:t>
            </a:r>
            <a:r>
              <a:rPr lang="en-US" dirty="0" smtClean="0"/>
              <a:t>x </a:t>
            </a:r>
            <a:r>
              <a:rPr lang="uk-UA" dirty="0" smtClean="0"/>
              <a:t>змінити масштаб, помножити на константу, то </a:t>
            </a:r>
            <a:r>
              <a:rPr lang="en-US" dirty="0" smtClean="0"/>
              <a:t>f(x) </a:t>
            </a:r>
            <a:r>
              <a:rPr lang="uk-UA" dirty="0" smtClean="0"/>
              <a:t>все ще буде пропорційним </a:t>
            </a:r>
            <a:r>
              <a:rPr lang="en-US" dirty="0" smtClean="0"/>
              <a:t>x </a:t>
            </a:r>
            <a:r>
              <a:rPr lang="uk-UA" dirty="0" smtClean="0"/>
              <a:t>у степені альфа.</a:t>
            </a:r>
            <a:r>
              <a:rPr lang="en-US" dirty="0" smtClean="0"/>
              <a:t> </a:t>
            </a:r>
            <a:r>
              <a:rPr lang="uk-UA" dirty="0" smtClean="0"/>
              <a:t>Степеневі закони корисні, оскільки вони дозволяють нам моделювати велику кількість відносин, які з'являються в соціальних мережах.</a:t>
            </a:r>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11</a:t>
            </a:fld>
            <a:endParaRPr lang="ru-RU"/>
          </a:p>
        </p:txBody>
      </p:sp>
    </p:spTree>
    <p:extLst>
      <p:ext uri="{BB962C8B-B14F-4D97-AF65-F5344CB8AC3E}">
        <p14:creationId xmlns:p14="http://schemas.microsoft.com/office/powerpoint/2010/main" val="2566374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noProof="0" dirty="0" smtClean="0"/>
              <a:t>Іншим типом графіка є граф малого світу, який показує характеристику</a:t>
            </a:r>
            <a:r>
              <a:rPr lang="uk-UA" baseline="0" noProof="0" dirty="0" smtClean="0"/>
              <a:t> </a:t>
            </a:r>
            <a:r>
              <a:rPr lang="uk-UA" noProof="0" dirty="0" smtClean="0"/>
              <a:t>шість ступенів поділу, визначених у попередніх</a:t>
            </a:r>
            <a:r>
              <a:rPr lang="uk-UA" baseline="0" noProof="0" dirty="0" smtClean="0"/>
              <a:t> слайдах</a:t>
            </a:r>
            <a:r>
              <a:rPr lang="uk-UA" noProof="0" dirty="0" smtClean="0"/>
              <a:t>. Цей тип математичного графіка був представлений </a:t>
            </a:r>
            <a:r>
              <a:rPr lang="uk-UA" noProof="0" dirty="0" err="1" smtClean="0"/>
              <a:t>Дунканом</a:t>
            </a:r>
            <a:r>
              <a:rPr lang="uk-UA" noProof="0" dirty="0" smtClean="0"/>
              <a:t> </a:t>
            </a:r>
            <a:r>
              <a:rPr lang="uk-UA" noProof="0" dirty="0" err="1" smtClean="0"/>
              <a:t>Воттсом</a:t>
            </a:r>
            <a:r>
              <a:rPr lang="uk-UA" noProof="0" dirty="0" smtClean="0"/>
              <a:t> і Стівеном </a:t>
            </a:r>
            <a:r>
              <a:rPr lang="uk-UA" noProof="0" dirty="0" err="1" smtClean="0"/>
              <a:t>Строгатцем</a:t>
            </a:r>
            <a:r>
              <a:rPr lang="uk-UA" noProof="0" dirty="0" smtClean="0"/>
              <a:t> у 1998 році.  Деякі поширені приклади в мережах реального світу включають базову архітектуру Інтернету, генні мережі та електромережі. </a:t>
            </a:r>
            <a:r>
              <a:rPr lang="ru-RU" noProof="0" dirty="0" err="1" smtClean="0"/>
              <a:t>Вибір</a:t>
            </a:r>
            <a:r>
              <a:rPr lang="ru-RU" noProof="0" dirty="0" smtClean="0"/>
              <a:t> </a:t>
            </a:r>
            <a:r>
              <a:rPr lang="ru-RU" noProof="0" dirty="0" err="1" smtClean="0"/>
              <a:t>ймовірності</a:t>
            </a:r>
            <a:r>
              <a:rPr lang="ru-RU" noProof="0" dirty="0" smtClean="0"/>
              <a:t> </a:t>
            </a:r>
            <a:r>
              <a:rPr lang="en-US" b="1" i="1" noProof="0" dirty="0" smtClean="0"/>
              <a:t>p</a:t>
            </a:r>
            <a:r>
              <a:rPr lang="en-US" noProof="0" dirty="0" smtClean="0"/>
              <a:t> </a:t>
            </a:r>
            <a:r>
              <a:rPr lang="ru-RU" noProof="0" dirty="0" err="1" smtClean="0"/>
              <a:t>має</a:t>
            </a:r>
            <a:r>
              <a:rPr lang="ru-RU" noProof="0" dirty="0" smtClean="0"/>
              <a:t> </a:t>
            </a:r>
            <a:r>
              <a:rPr lang="ru-RU" noProof="0" dirty="0" err="1" smtClean="0"/>
              <a:t>істотний</a:t>
            </a:r>
            <a:r>
              <a:rPr lang="ru-RU" noProof="0" dirty="0" smtClean="0"/>
              <a:t> </a:t>
            </a:r>
            <a:r>
              <a:rPr lang="ru-RU" noProof="0" dirty="0" err="1" smtClean="0"/>
              <a:t>вплив</a:t>
            </a:r>
            <a:r>
              <a:rPr lang="ru-RU" noProof="0" dirty="0" smtClean="0"/>
              <a:t> на структуру </a:t>
            </a:r>
            <a:r>
              <a:rPr lang="ru-RU" noProof="0" dirty="0" err="1" smtClean="0"/>
              <a:t>мережі</a:t>
            </a:r>
            <a:r>
              <a:rPr lang="ru-RU" noProof="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uk-UA" noProof="0" dirty="0" smtClean="0"/>
              <a:t>Малий світовий граф має високий коефіцієнт кластеризації, який відображає властивості цього типу графа, де вузли мають тенденцію утворювати кліки. Його можна використовувати як міру схильності вузлів групуватися разом.</a:t>
            </a:r>
            <a:endParaRPr lang="uk-UA" noProof="0" dirty="0"/>
          </a:p>
        </p:txBody>
      </p:sp>
      <p:sp>
        <p:nvSpPr>
          <p:cNvPr id="4" name="Номер слайда 3"/>
          <p:cNvSpPr>
            <a:spLocks noGrp="1"/>
          </p:cNvSpPr>
          <p:nvPr>
            <p:ph type="sldNum" sz="quarter" idx="10"/>
          </p:nvPr>
        </p:nvSpPr>
        <p:spPr/>
        <p:txBody>
          <a:bodyPr/>
          <a:lstStyle/>
          <a:p>
            <a:fld id="{83BBEF58-BC6E-41A8-A723-B0598B5AAE06}" type="slidenum">
              <a:rPr lang="ru-RU" smtClean="0"/>
              <a:t>12</a:t>
            </a:fld>
            <a:endParaRPr lang="ru-RU"/>
          </a:p>
        </p:txBody>
      </p:sp>
    </p:spTree>
    <p:extLst>
      <p:ext uri="{BB962C8B-B14F-4D97-AF65-F5344CB8AC3E}">
        <p14:creationId xmlns:p14="http://schemas.microsoft.com/office/powerpoint/2010/main" val="377708516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ru-RU" smtClean="0"/>
              <a:t>Образец заголовка</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ru-RU" smtClean="0"/>
              <a:t>Образец заголовка</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11/24/2024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11/24/2024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11/24/2024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11/24/2024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11/24/2024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ru-RU" smtClean="0"/>
              <a:t>Образец заголовка</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DA16AA21-1863-4931-97CB-99D0A168701B}" type="datetimeFigureOut">
              <a:rPr lang="en-US" dirty="0"/>
              <a:t>11/24/2024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3772C379-9A7C-4C87-A116-CBE9F58B04C5}" type="datetimeFigureOut">
              <a:rPr lang="en-US" dirty="0"/>
              <a:t>11/24/2024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11/24/2024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researchgate.net/publication/349924155_Synchrony_Measurement_and_Connectivity_Estimation_of_Parallel_Spike_Trains_from_in_vitro_Neuronal_Networks"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40.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hyperlink" Target="https://www.nature.com/articles/30918"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810.png"/><Relationship Id="rId3" Type="http://schemas.openxmlformats.org/officeDocument/2006/relationships/image" Target="../media/image31.jpg"/><Relationship Id="rId7" Type="http://schemas.openxmlformats.org/officeDocument/2006/relationships/image" Target="../media/image750.png"/><Relationship Id="rId12"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740.png"/><Relationship Id="rId11" Type="http://schemas.openxmlformats.org/officeDocument/2006/relationships/image" Target="../media/image41.png"/><Relationship Id="rId5" Type="http://schemas.openxmlformats.org/officeDocument/2006/relationships/image" Target="../media/image730.png"/><Relationship Id="rId10"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image" Target="../media/image39.png"/><Relationship Id="rId14" Type="http://schemas.openxmlformats.org/officeDocument/2006/relationships/image" Target="../media/image820.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930.png"/><Relationship Id="rId3" Type="http://schemas.openxmlformats.org/officeDocument/2006/relationships/image" Target="../media/image43.jpg"/><Relationship Id="rId7" Type="http://schemas.openxmlformats.org/officeDocument/2006/relationships/image" Target="../media/image87.png"/><Relationship Id="rId12"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6.png"/><Relationship Id="rId11" Type="http://schemas.openxmlformats.org/officeDocument/2006/relationships/image" Target="../media/image910.png"/><Relationship Id="rId5" Type="http://schemas.openxmlformats.org/officeDocument/2006/relationships/image" Target="../media/image45.jpg"/><Relationship Id="rId10" Type="http://schemas.openxmlformats.org/officeDocument/2006/relationships/image" Target="../media/image49.png"/><Relationship Id="rId4" Type="http://schemas.openxmlformats.org/officeDocument/2006/relationships/image" Target="../media/image44.jpg"/><Relationship Id="rId9" Type="http://schemas.openxmlformats.org/officeDocument/2006/relationships/image" Target="../media/image48.png"/><Relationship Id="rId14" Type="http://schemas.openxmlformats.org/officeDocument/2006/relationships/image" Target="../media/image51.jpg"/></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jp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980.png"/><Relationship Id="rId10" Type="http://schemas.openxmlformats.org/officeDocument/2006/relationships/image" Target="../media/image103.png"/><Relationship Id="rId4" Type="http://schemas.openxmlformats.org/officeDocument/2006/relationships/image" Target="../media/image54.png"/><Relationship Id="rId9" Type="http://schemas.openxmlformats.org/officeDocument/2006/relationships/image" Target="../media/image10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1.jp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pPr algn="ctr"/>
            <a:r>
              <a:rPr lang="uk-UA" sz="8000" dirty="0"/>
              <a:t>Аналіз соціальних мереж</a:t>
            </a:r>
            <a:endParaRPr lang="ru-RU" sz="8000" dirty="0"/>
          </a:p>
        </p:txBody>
      </p:sp>
      <p:sp>
        <p:nvSpPr>
          <p:cNvPr id="3" name="Подзаголовок 2"/>
          <p:cNvSpPr>
            <a:spLocks noGrp="1"/>
          </p:cNvSpPr>
          <p:nvPr>
            <p:ph type="subTitle" idx="1"/>
          </p:nvPr>
        </p:nvSpPr>
        <p:spPr/>
        <p:txBody>
          <a:bodyPr>
            <a:normAutofit/>
          </a:bodyPr>
          <a:lstStyle/>
          <a:p>
            <a:pPr>
              <a:lnSpc>
                <a:spcPct val="120000"/>
              </a:lnSpc>
              <a:spcBef>
                <a:spcPts val="600"/>
              </a:spcBef>
            </a:pPr>
            <a:r>
              <a:rPr lang="ru-RU" smtClean="0">
                <a:latin typeface="Bahnschrift Light SemiCondensed" panose="020B0502040204020203" pitchFamily="34" charset="0"/>
              </a:rPr>
              <a:t>Тема 10.</a:t>
            </a:r>
            <a:endParaRPr lang="ru-RU" dirty="0">
              <a:latin typeface="Bahnschrift Light SemiCondensed" panose="020B0502040204020203" pitchFamily="34" charset="0"/>
            </a:endParaRPr>
          </a:p>
        </p:txBody>
      </p:sp>
    </p:spTree>
    <p:extLst>
      <p:ext uri="{BB962C8B-B14F-4D97-AF65-F5344CB8AC3E}">
        <p14:creationId xmlns:p14="http://schemas.microsoft.com/office/powerpoint/2010/main" val="7516362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vert="horz" lIns="91440" tIns="45720" rIns="91440" bIns="45720" rtlCol="0" anchor="ctr">
            <a:normAutofit/>
          </a:bodyPr>
          <a:lstStyle/>
          <a:p>
            <a:pPr algn="ctr"/>
            <a:r>
              <a:rPr lang="en-CA" sz="4000" dirty="0"/>
              <a:t>scale-free network</a:t>
            </a:r>
            <a:endParaRPr lang="uk-UA" sz="4000" dirty="0"/>
          </a:p>
        </p:txBody>
      </p:sp>
      <p:sp>
        <p:nvSpPr>
          <p:cNvPr id="3" name="Объект 2"/>
          <p:cNvSpPr>
            <a:spLocks noGrp="1"/>
          </p:cNvSpPr>
          <p:nvPr>
            <p:ph sz="half" idx="1"/>
          </p:nvPr>
        </p:nvSpPr>
        <p:spPr>
          <a:xfrm>
            <a:off x="779392" y="1816553"/>
            <a:ext cx="4754880" cy="4570482"/>
          </a:xfrm>
        </p:spPr>
        <p:txBody>
          <a:bodyPr vert="horz" wrap="square" lIns="91440" tIns="45720" rIns="91440" bIns="45720" rtlCol="0">
            <a:spAutoFit/>
          </a:bodyPr>
          <a:lstStyle/>
          <a:p>
            <a:pPr marL="0" indent="457200" defTabSz="457200">
              <a:lnSpc>
                <a:spcPct val="100000"/>
              </a:lnSpc>
              <a:spcBef>
                <a:spcPts val="600"/>
              </a:spcBef>
              <a:buNone/>
            </a:pPr>
            <a:r>
              <a:rPr lang="uk-UA" sz="2200" dirty="0">
                <a:latin typeface="Bad Script" panose="02000000000000000000" pitchFamily="2" charset="0"/>
              </a:rPr>
              <a:t>Як формується безмасштабна мережа</a:t>
            </a:r>
            <a:r>
              <a:rPr lang="uk-UA" sz="2200" dirty="0" smtClean="0">
                <a:latin typeface="Bad Script" panose="02000000000000000000" pitchFamily="2" charset="0"/>
              </a:rPr>
              <a:t>.</a:t>
            </a:r>
            <a:r>
              <a:rPr lang="en-US" sz="2200" dirty="0" smtClean="0">
                <a:latin typeface="Bad Script" panose="02000000000000000000" pitchFamily="2" charset="0"/>
              </a:rPr>
              <a:t> </a:t>
            </a:r>
            <a:r>
              <a:rPr lang="uk-UA" sz="2200" dirty="0" smtClean="0">
                <a:latin typeface="Bad Script" panose="02000000000000000000" pitchFamily="2" charset="0"/>
              </a:rPr>
              <a:t>Розглянемо </a:t>
            </a:r>
            <a:r>
              <a:rPr lang="uk-UA" sz="2200" dirty="0">
                <a:latin typeface="Bad Script" panose="02000000000000000000" pitchFamily="2" charset="0"/>
              </a:rPr>
              <a:t>мережу, де нові дуги приєднуються до вузлів з імовірністю, пов’язаною з кількістю </a:t>
            </a:r>
            <a:r>
              <a:rPr lang="uk-UA" sz="2200" dirty="0" err="1">
                <a:latin typeface="Bad Script" panose="02000000000000000000" pitchFamily="2" charset="0"/>
              </a:rPr>
              <a:t>зв’язків</a:t>
            </a:r>
            <a:r>
              <a:rPr lang="uk-UA" sz="2200" dirty="0">
                <a:latin typeface="Bad Script" panose="02000000000000000000" pitchFamily="2" charset="0"/>
              </a:rPr>
              <a:t>, які </a:t>
            </a:r>
            <a:r>
              <a:rPr lang="uk-UA" sz="2200" dirty="0" smtClean="0">
                <a:latin typeface="Bad Script" panose="02000000000000000000" pitchFamily="2" charset="0"/>
              </a:rPr>
              <a:t>в</a:t>
            </a:r>
            <a:r>
              <a:rPr lang="uk-UA" sz="2200" dirty="0">
                <a:latin typeface="Bad Script" panose="02000000000000000000" pitchFamily="2" charset="0"/>
              </a:rPr>
              <a:t>і</a:t>
            </a:r>
            <a:r>
              <a:rPr lang="uk-UA" sz="2200" dirty="0" smtClean="0">
                <a:latin typeface="Bad Script" panose="02000000000000000000" pitchFamily="2" charset="0"/>
              </a:rPr>
              <a:t>н </a:t>
            </a:r>
            <a:r>
              <a:rPr lang="uk-UA" sz="2200" dirty="0">
                <a:latin typeface="Bad Script" panose="02000000000000000000" pitchFamily="2" charset="0"/>
              </a:rPr>
              <a:t>вже має</a:t>
            </a:r>
            <a:r>
              <a:rPr lang="uk-UA" sz="2200" dirty="0" smtClean="0">
                <a:latin typeface="Bad Script" panose="02000000000000000000" pitchFamily="2" charset="0"/>
              </a:rPr>
              <a:t>.</a:t>
            </a:r>
            <a:r>
              <a:rPr lang="en-US" sz="2200" dirty="0" smtClean="0">
                <a:latin typeface="Bad Script" panose="02000000000000000000" pitchFamily="2" charset="0"/>
              </a:rPr>
              <a:t> </a:t>
            </a:r>
            <a:r>
              <a:rPr lang="uk-UA" sz="2200" dirty="0" smtClean="0">
                <a:latin typeface="Bad Script" panose="02000000000000000000" pitchFamily="2" charset="0"/>
              </a:rPr>
              <a:t>Це </a:t>
            </a:r>
            <a:r>
              <a:rPr lang="uk-UA" sz="2200" dirty="0">
                <a:latin typeface="Bad Script" panose="02000000000000000000" pitchFamily="2" charset="0"/>
              </a:rPr>
              <a:t>ймовірність того, що новий вузол з’єднається з даним існуючим вузлом, пропорційна </a:t>
            </a:r>
            <a:r>
              <a:rPr lang="en-CA" sz="2200" dirty="0">
                <a:latin typeface="Bad Script" panose="02000000000000000000" pitchFamily="2" charset="0"/>
              </a:rPr>
              <a:t>k, </a:t>
            </a:r>
            <a:r>
              <a:rPr lang="uk-UA" sz="2200" dirty="0" smtClean="0">
                <a:latin typeface="Bad Script" panose="02000000000000000000" pitchFamily="2" charset="0"/>
              </a:rPr>
              <a:t>тобто ступеню </a:t>
            </a:r>
            <a:r>
              <a:rPr lang="uk-UA" sz="2200" dirty="0">
                <a:latin typeface="Bad Script" panose="02000000000000000000" pitchFamily="2" charset="0"/>
              </a:rPr>
              <a:t>вузла</a:t>
            </a:r>
            <a:r>
              <a:rPr lang="uk-UA" sz="2200" dirty="0" smtClean="0">
                <a:latin typeface="Bad Script" panose="02000000000000000000" pitchFamily="2" charset="0"/>
              </a:rPr>
              <a:t>.</a:t>
            </a:r>
            <a:r>
              <a:rPr lang="en-US" sz="2200" dirty="0" smtClean="0">
                <a:latin typeface="Bad Script" panose="02000000000000000000" pitchFamily="2" charset="0"/>
              </a:rPr>
              <a:t> </a:t>
            </a:r>
          </a:p>
          <a:p>
            <a:pPr marL="0" indent="457200" defTabSz="457200">
              <a:lnSpc>
                <a:spcPct val="100000"/>
              </a:lnSpc>
              <a:spcBef>
                <a:spcPts val="600"/>
              </a:spcBef>
              <a:buNone/>
            </a:pPr>
            <a:r>
              <a:rPr lang="uk-UA" sz="2200" dirty="0" smtClean="0">
                <a:latin typeface="Bad Script" panose="02000000000000000000" pitchFamily="2" charset="0"/>
              </a:rPr>
              <a:t>У </a:t>
            </a:r>
            <a:r>
              <a:rPr lang="uk-UA" sz="2200" dirty="0">
                <a:latin typeface="Bad Script" panose="02000000000000000000" pitchFamily="2" charset="0"/>
              </a:rPr>
              <a:t>цій моделі мережа стає </a:t>
            </a:r>
            <a:r>
              <a:rPr lang="uk-UA" sz="2200" dirty="0" smtClean="0">
                <a:latin typeface="Bad Script" panose="02000000000000000000" pitchFamily="2" charset="0"/>
              </a:rPr>
              <a:t>безмасштабною.</a:t>
            </a:r>
            <a:r>
              <a:rPr lang="en-US" sz="2200" dirty="0" smtClean="0">
                <a:latin typeface="Bad Script" panose="02000000000000000000" pitchFamily="2" charset="0"/>
              </a:rPr>
              <a:t> </a:t>
            </a:r>
            <a:r>
              <a:rPr lang="uk-UA" sz="2200" dirty="0" smtClean="0">
                <a:latin typeface="Bad Script" panose="02000000000000000000" pitchFamily="2" charset="0"/>
              </a:rPr>
              <a:t>Цей </a:t>
            </a:r>
            <a:r>
              <a:rPr lang="uk-UA" sz="2200" dirty="0">
                <a:latin typeface="Bad Script" panose="02000000000000000000" pitchFamily="2" charset="0"/>
              </a:rPr>
              <a:t>тип мережі стійкий до мережевих збоїв, оскільки ймовірність того, що вузол із високим ступенем буде видалено, низька.</a:t>
            </a:r>
          </a:p>
        </p:txBody>
      </p:sp>
      <p:pic>
        <p:nvPicPr>
          <p:cNvPr id="7" name="Объект 6">
            <a:hlinkClick r:id="rId3"/>
          </p:cNvPr>
          <p:cNvPicPr>
            <a:picLocks noGrp="1" noChangeAspect="1"/>
          </p:cNvPicPr>
          <p:nvPr>
            <p:ph sz="half" idx="2"/>
          </p:nvPr>
        </p:nvPicPr>
        <p:blipFill>
          <a:blip r:embed="rId4"/>
          <a:stretch>
            <a:fillRect/>
          </a:stretch>
        </p:blipFill>
        <p:spPr>
          <a:xfrm>
            <a:off x="5438769" y="2110269"/>
            <a:ext cx="6192399" cy="3983050"/>
          </a:xfrm>
          <a:prstGeom prst="rect">
            <a:avLst/>
          </a:prstGeom>
        </p:spPr>
      </p:pic>
      <p:sp>
        <p:nvSpPr>
          <p:cNvPr id="5" name="Номер слайда 4"/>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4064701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16060" y="129092"/>
            <a:ext cx="10058400" cy="1242856"/>
          </a:xfrm>
        </p:spPr>
        <p:txBody>
          <a:bodyPr vert="horz" lIns="91440" tIns="45720" rIns="91440" bIns="45720" rtlCol="0" anchor="ctr">
            <a:normAutofit/>
          </a:bodyPr>
          <a:lstStyle/>
          <a:p>
            <a:pPr algn="ctr"/>
            <a:r>
              <a:rPr lang="uk-UA" sz="4000" dirty="0" smtClean="0"/>
              <a:t>Степеневий закон (закон масштабування)</a:t>
            </a:r>
            <a:endParaRPr lang="uk-UA" sz="4000" dirty="0"/>
          </a:p>
        </p:txBody>
      </p:sp>
      <p:sp>
        <p:nvSpPr>
          <p:cNvPr id="4" name="Объект 3"/>
          <p:cNvSpPr>
            <a:spLocks noGrp="1"/>
          </p:cNvSpPr>
          <p:nvPr>
            <p:ph sz="half" idx="1"/>
          </p:nvPr>
        </p:nvSpPr>
        <p:spPr>
          <a:xfrm>
            <a:off x="464303" y="1520467"/>
            <a:ext cx="5211542" cy="3216265"/>
          </a:xfrm>
        </p:spPr>
        <p:txBody>
          <a:bodyPr vert="horz" wrap="square" lIns="91440" tIns="45720" rIns="91440" bIns="45720" rtlCol="0">
            <a:spAutoFit/>
          </a:bodyPr>
          <a:lstStyle/>
          <a:p>
            <a:pPr marL="0" indent="457200" defTabSz="457200">
              <a:lnSpc>
                <a:spcPct val="100000"/>
              </a:lnSpc>
              <a:spcBef>
                <a:spcPts val="600"/>
              </a:spcBef>
              <a:buNone/>
            </a:pPr>
            <a:r>
              <a:rPr lang="uk-UA" sz="2200" dirty="0" smtClean="0">
                <a:latin typeface="Bad Script" panose="02000000000000000000" pitchFamily="2" charset="0"/>
              </a:rPr>
              <a:t>Закон масштабування стверджує, що відносна зміна однієї величини призводить до пропорційної відносної зміни іншої.</a:t>
            </a:r>
            <a:r>
              <a:rPr lang="en-US" sz="2200" dirty="0" smtClean="0">
                <a:latin typeface="Bad Script" panose="02000000000000000000" pitchFamily="2" charset="0"/>
              </a:rPr>
              <a:t> </a:t>
            </a:r>
            <a:r>
              <a:rPr lang="uk-UA" sz="2200" dirty="0" smtClean="0">
                <a:latin typeface="Bad Script" panose="02000000000000000000" pitchFamily="2" charset="0"/>
              </a:rPr>
              <a:t>Простим </a:t>
            </a:r>
            <a:r>
              <a:rPr lang="uk-UA" sz="2200" dirty="0">
                <a:latin typeface="Bad Script" panose="02000000000000000000" pitchFamily="2" charset="0"/>
              </a:rPr>
              <a:t>прикладом цього закону є площа квадрата</a:t>
            </a:r>
            <a:r>
              <a:rPr lang="uk-UA" sz="2200" dirty="0" smtClean="0">
                <a:latin typeface="Bad Script" panose="02000000000000000000" pitchFamily="2" charset="0"/>
              </a:rPr>
              <a:t>.</a:t>
            </a:r>
            <a:r>
              <a:rPr lang="en-US" sz="2200" dirty="0" smtClean="0">
                <a:latin typeface="Bad Script" panose="02000000000000000000" pitchFamily="2" charset="0"/>
              </a:rPr>
              <a:t> </a:t>
            </a:r>
            <a:r>
              <a:rPr lang="uk-UA" sz="2200" dirty="0" smtClean="0">
                <a:latin typeface="Bad Script" panose="02000000000000000000" pitchFamily="2" charset="0"/>
              </a:rPr>
              <a:t>Якщо </a:t>
            </a:r>
            <a:r>
              <a:rPr lang="uk-UA" sz="2200" dirty="0">
                <a:latin typeface="Bad Script" panose="02000000000000000000" pitchFamily="2" charset="0"/>
              </a:rPr>
              <a:t>ми подвоїмо довжину сторони, від 2 </a:t>
            </a:r>
            <a:r>
              <a:rPr lang="uk-UA" sz="2200" dirty="0" smtClean="0">
                <a:latin typeface="Bad Script" panose="02000000000000000000" pitchFamily="2" charset="0"/>
              </a:rPr>
              <a:t>сантиметрів</a:t>
            </a:r>
            <a:r>
              <a:rPr lang="en-US" sz="2200" dirty="0" smtClean="0">
                <a:latin typeface="Bad Script" panose="02000000000000000000" pitchFamily="2" charset="0"/>
              </a:rPr>
              <a:t> </a:t>
            </a:r>
            <a:r>
              <a:rPr lang="uk-UA" sz="2200" dirty="0" smtClean="0">
                <a:latin typeface="Bad Script" panose="02000000000000000000" pitchFamily="2" charset="0"/>
              </a:rPr>
              <a:t>до </a:t>
            </a:r>
            <a:r>
              <a:rPr lang="uk-UA" sz="2200" dirty="0">
                <a:latin typeface="Bad Script" panose="02000000000000000000" pitchFamily="2" charset="0"/>
              </a:rPr>
              <a:t>4 сантиметрів, площа збільшиться в чотири рази з 4 до 16 квадратних сантиметрів</a:t>
            </a:r>
            <a:r>
              <a:rPr lang="uk-UA" sz="2200" dirty="0" smtClean="0">
                <a:latin typeface="Bad Script" panose="02000000000000000000" pitchFamily="2" charset="0"/>
              </a:rPr>
              <a:t>.</a:t>
            </a:r>
            <a:endParaRPr lang="en-US" sz="2200" dirty="0" smtClean="0">
              <a:latin typeface="Bad Script" panose="02000000000000000000" pitchFamily="2" charset="0"/>
            </a:endParaRPr>
          </a:p>
          <a:p>
            <a:pPr marL="0" indent="457200" defTabSz="457200">
              <a:lnSpc>
                <a:spcPct val="100000"/>
              </a:lnSpc>
              <a:spcBef>
                <a:spcPts val="600"/>
              </a:spcBef>
              <a:buNone/>
            </a:pPr>
            <a:endParaRPr lang="uk-UA" sz="2200" dirty="0">
              <a:latin typeface="Bad Script" panose="02000000000000000000" pitchFamily="2" charset="0"/>
            </a:endParaRPr>
          </a:p>
        </p:txBody>
      </p:sp>
      <p:pic>
        <p:nvPicPr>
          <p:cNvPr id="6" name="Объект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291302" y="4262938"/>
            <a:ext cx="2068378" cy="2068378"/>
          </a:xfrm>
        </p:spPr>
      </p:pic>
      <p:pic>
        <p:nvPicPr>
          <p:cNvPr id="7" name="Рисунок 6"/>
          <p:cNvPicPr>
            <a:picLocks noChangeAspect="1"/>
          </p:cNvPicPr>
          <p:nvPr/>
        </p:nvPicPr>
        <p:blipFill>
          <a:blip r:embed="rId4"/>
          <a:stretch>
            <a:fillRect/>
          </a:stretch>
        </p:blipFill>
        <p:spPr>
          <a:xfrm>
            <a:off x="6351315" y="1972105"/>
            <a:ext cx="4303058" cy="2559268"/>
          </a:xfrm>
          <a:prstGeom prst="rect">
            <a:avLst/>
          </a:prstGeom>
        </p:spPr>
      </p:pic>
      <p:sp>
        <p:nvSpPr>
          <p:cNvPr id="8" name="Прямоугольник 7"/>
          <p:cNvSpPr/>
          <p:nvPr/>
        </p:nvSpPr>
        <p:spPr>
          <a:xfrm>
            <a:off x="6096815" y="1404661"/>
            <a:ext cx="4977645" cy="369332"/>
          </a:xfrm>
          <a:prstGeom prst="rect">
            <a:avLst/>
          </a:prstGeom>
        </p:spPr>
        <p:txBody>
          <a:bodyPr wrap="none">
            <a:spAutoFit/>
          </a:bodyPr>
          <a:lstStyle/>
          <a:p>
            <a:pPr indent="457200">
              <a:spcBef>
                <a:spcPts val="600"/>
              </a:spcBef>
            </a:pPr>
            <a:r>
              <a:rPr lang="uk-UA" dirty="0">
                <a:latin typeface="Bad Script" panose="02000000000000000000" pitchFamily="2" charset="0"/>
              </a:rPr>
              <a:t>Розподіл степеневого закону може бути описаний</a:t>
            </a:r>
          </a:p>
        </p:txBody>
      </p:sp>
      <mc:AlternateContent xmlns:mc="http://schemas.openxmlformats.org/markup-compatibility/2006" xmlns:a14="http://schemas.microsoft.com/office/drawing/2010/main">
        <mc:Choice Requires="a14">
          <p:sp>
            <p:nvSpPr>
              <p:cNvPr id="9" name="Прямоугольник 8"/>
              <p:cNvSpPr/>
              <p:nvPr/>
            </p:nvSpPr>
            <p:spPr>
              <a:xfrm>
                <a:off x="9573326" y="1806706"/>
                <a:ext cx="1603772" cy="369332"/>
              </a:xfrm>
              <a:prstGeom prst="rect">
                <a:avLst/>
              </a:prstGeom>
              <a:ln>
                <a:solidFill>
                  <a:srgbClr val="00B05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ea typeface="Cambria Math" panose="02040503050406030204" pitchFamily="18" charset="0"/>
                            </a:rPr>
                            <m:t>𝛼</m:t>
                          </m:r>
                        </m:sup>
                      </m:sSup>
                    </m:oMath>
                  </m:oMathPara>
                </a14:m>
                <a:endParaRPr lang="uk-UA" dirty="0"/>
              </a:p>
            </p:txBody>
          </p:sp>
        </mc:Choice>
        <mc:Fallback xmlns="">
          <p:sp>
            <p:nvSpPr>
              <p:cNvPr id="9" name="Прямоугольник 8"/>
              <p:cNvSpPr>
                <a:spLocks noRot="1" noChangeAspect="1" noMove="1" noResize="1" noEditPoints="1" noAdjustHandles="1" noChangeArrowheads="1" noChangeShapeType="1" noTextEdit="1"/>
              </p:cNvSpPr>
              <p:nvPr/>
            </p:nvSpPr>
            <p:spPr>
              <a:xfrm>
                <a:off x="9573326" y="1806706"/>
                <a:ext cx="1603772" cy="369332"/>
              </a:xfrm>
              <a:prstGeom prst="rect">
                <a:avLst/>
              </a:prstGeom>
              <a:blipFill>
                <a:blip r:embed="rId5"/>
                <a:stretch>
                  <a:fillRect b="-12698"/>
                </a:stretch>
              </a:blipFill>
              <a:ln>
                <a:solidFill>
                  <a:srgbClr val="00B050"/>
                </a:solidFill>
              </a:ln>
            </p:spPr>
            <p:txBody>
              <a:bodyPr/>
              <a:lstStyle/>
              <a:p>
                <a:r>
                  <a:rPr lang="uk-UA">
                    <a:noFill/>
                  </a:rPr>
                  <a:t> </a:t>
                </a:r>
              </a:p>
            </p:txBody>
          </p:sp>
        </mc:Fallback>
      </mc:AlternateContent>
      <p:pic>
        <p:nvPicPr>
          <p:cNvPr id="10" name="Рисунок 9"/>
          <p:cNvPicPr>
            <a:picLocks noChangeAspect="1"/>
          </p:cNvPicPr>
          <p:nvPr/>
        </p:nvPicPr>
        <p:blipFill>
          <a:blip r:embed="rId6"/>
          <a:stretch>
            <a:fillRect/>
          </a:stretch>
        </p:blipFill>
        <p:spPr>
          <a:xfrm>
            <a:off x="6351314" y="4423796"/>
            <a:ext cx="4303059" cy="2434204"/>
          </a:xfrm>
          <a:prstGeom prst="rect">
            <a:avLst/>
          </a:prstGeom>
        </p:spPr>
      </p:pic>
      <p:sp>
        <p:nvSpPr>
          <p:cNvPr id="3" name="Номер слайда 2"/>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1075901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vert="horz" lIns="91440" tIns="45720" rIns="91440" bIns="45720" rtlCol="0" anchor="ctr">
            <a:normAutofit/>
          </a:bodyPr>
          <a:lstStyle/>
          <a:p>
            <a:pPr algn="ctr"/>
            <a:r>
              <a:rPr lang="en-CA" sz="4000" dirty="0"/>
              <a:t>small world graph</a:t>
            </a:r>
            <a:endParaRPr lang="uk-UA" sz="4000" dirty="0"/>
          </a:p>
        </p:txBody>
      </p:sp>
      <p:sp>
        <p:nvSpPr>
          <p:cNvPr id="4" name="Объект 3"/>
          <p:cNvSpPr>
            <a:spLocks noGrp="1"/>
          </p:cNvSpPr>
          <p:nvPr>
            <p:ph sz="half" idx="1"/>
          </p:nvPr>
        </p:nvSpPr>
        <p:spPr/>
        <p:txBody>
          <a:bodyPr>
            <a:normAutofit fontScale="92500" lnSpcReduction="10000"/>
          </a:bodyPr>
          <a:lstStyle/>
          <a:p>
            <a:pPr marL="0" indent="457200">
              <a:lnSpc>
                <a:spcPct val="100000"/>
              </a:lnSpc>
              <a:spcBef>
                <a:spcPts val="600"/>
              </a:spcBef>
              <a:buNone/>
            </a:pPr>
            <a:r>
              <a:rPr lang="uk-UA" dirty="0" smtClean="0">
                <a:latin typeface="Bad Script" panose="02000000000000000000" pitchFamily="2" charset="0"/>
              </a:rPr>
              <a:t>Графи малого світу мають такі властивості:</a:t>
            </a:r>
          </a:p>
          <a:p>
            <a:pPr marL="457200" indent="457200">
              <a:lnSpc>
                <a:spcPct val="100000"/>
              </a:lnSpc>
              <a:spcBef>
                <a:spcPts val="600"/>
              </a:spcBef>
              <a:buFont typeface="+mj-lt"/>
              <a:buAutoNum type="arabicParenR"/>
            </a:pPr>
            <a:r>
              <a:rPr lang="uk-UA" dirty="0" smtClean="0">
                <a:latin typeface="Bad Script" panose="02000000000000000000" pitchFamily="2" charset="0"/>
              </a:rPr>
              <a:t>Вони сильно </a:t>
            </a:r>
            <a:r>
              <a:rPr lang="uk-UA" dirty="0" err="1" smtClean="0">
                <a:latin typeface="Bad Script" panose="02000000000000000000" pitchFamily="2" charset="0"/>
              </a:rPr>
              <a:t>кластеризовані</a:t>
            </a:r>
            <a:r>
              <a:rPr lang="en-US" dirty="0">
                <a:latin typeface="Bad Script" panose="02000000000000000000" pitchFamily="2" charset="0"/>
              </a:rPr>
              <a:t>.</a:t>
            </a:r>
            <a:endParaRPr lang="uk-UA" dirty="0" smtClean="0">
              <a:latin typeface="Bad Script" panose="02000000000000000000" pitchFamily="2" charset="0"/>
            </a:endParaRPr>
          </a:p>
          <a:p>
            <a:pPr marL="457200" indent="457200">
              <a:lnSpc>
                <a:spcPct val="100000"/>
              </a:lnSpc>
              <a:spcBef>
                <a:spcPts val="600"/>
              </a:spcBef>
              <a:buFont typeface="+mj-lt"/>
              <a:buAutoNum type="arabicParenR"/>
            </a:pPr>
            <a:r>
              <a:rPr lang="uk-UA" dirty="0" smtClean="0">
                <a:latin typeface="Bad Script" panose="02000000000000000000" pitchFamily="2" charset="0"/>
              </a:rPr>
              <a:t>Розподіл ступенів слідує розподілу Пуассона, як випадковий графік.</a:t>
            </a:r>
            <a:endParaRPr lang="en-US" dirty="0" smtClean="0">
              <a:latin typeface="Bad Script" panose="02000000000000000000" pitchFamily="2" charset="0"/>
            </a:endParaRPr>
          </a:p>
        </p:txBody>
      </p:sp>
      <mc:AlternateContent xmlns:mc="http://schemas.openxmlformats.org/markup-compatibility/2006" xmlns:a14="http://schemas.microsoft.com/office/drawing/2010/main">
        <mc:Choice Requires="a14">
          <p:sp>
            <p:nvSpPr>
              <p:cNvPr id="5" name="Объект 4"/>
              <p:cNvSpPr>
                <a:spLocks noGrp="1"/>
              </p:cNvSpPr>
              <p:nvPr>
                <p:ph sz="half" idx="2"/>
              </p:nvPr>
            </p:nvSpPr>
            <p:spPr/>
            <p:txBody>
              <a:bodyPr>
                <a:normAutofit fontScale="92500" lnSpcReduction="10000"/>
              </a:bodyPr>
              <a:lstStyle/>
              <a:p>
                <a:pPr marL="0" indent="457200">
                  <a:lnSpc>
                    <a:spcPct val="100000"/>
                  </a:lnSpc>
                  <a:spcBef>
                    <a:spcPts val="600"/>
                  </a:spcBef>
                  <a:buNone/>
                </a:pPr>
                <a:r>
                  <a:rPr lang="uk-UA" dirty="0" smtClean="0">
                    <a:latin typeface="Bad Script" panose="02000000000000000000" pitchFamily="2" charset="0"/>
                  </a:rPr>
                  <a:t>При побудові графів малого світу можна використовувати простий підхід [</a:t>
                </a:r>
                <a:r>
                  <a:rPr lang="uk-UA" dirty="0" smtClean="0">
                    <a:latin typeface="Bad Script" panose="02000000000000000000" pitchFamily="2" charset="0"/>
                    <a:hlinkClick r:id="rId3"/>
                  </a:rPr>
                  <a:t>1</a:t>
                </a:r>
                <a:r>
                  <a:rPr lang="uk-UA" dirty="0" smtClean="0">
                    <a:latin typeface="Bad Script" panose="02000000000000000000" pitchFamily="2" charset="0"/>
                  </a:rPr>
                  <a:t>]:</a:t>
                </a:r>
                <a:endParaRPr lang="en-US" dirty="0" smtClean="0">
                  <a:latin typeface="Bad Script" panose="02000000000000000000" pitchFamily="2" charset="0"/>
                </a:endParaRPr>
              </a:p>
              <a:p>
                <a:pPr marL="457200" indent="-457200">
                  <a:lnSpc>
                    <a:spcPct val="100000"/>
                  </a:lnSpc>
                  <a:spcBef>
                    <a:spcPts val="600"/>
                  </a:spcBef>
                  <a:buFont typeface="+mj-lt"/>
                  <a:buAutoNum type="arabicParenR"/>
                </a:pPr>
                <a:r>
                  <a:rPr lang="uk-UA" dirty="0">
                    <a:latin typeface="Bad Script" panose="02000000000000000000" pitchFamily="2" charset="0"/>
                  </a:rPr>
                  <a:t>Припустимо, що є вершини, які розташовані кільцем на площині</a:t>
                </a:r>
                <a:r>
                  <a:rPr lang="uk-UA" dirty="0" smtClean="0">
                    <a:latin typeface="Bad Script" panose="02000000000000000000" pitchFamily="2" charset="0"/>
                  </a:rPr>
                  <a:t>.</a:t>
                </a:r>
                <a:endParaRPr lang="en-US" dirty="0" smtClean="0">
                  <a:latin typeface="Bad Script" panose="02000000000000000000" pitchFamily="2" charset="0"/>
                </a:endParaRPr>
              </a:p>
              <a:p>
                <a:pPr marL="457200" indent="-457200">
                  <a:lnSpc>
                    <a:spcPct val="100000"/>
                  </a:lnSpc>
                  <a:spcBef>
                    <a:spcPts val="600"/>
                  </a:spcBef>
                  <a:buFont typeface="+mj-lt"/>
                  <a:buAutoNum type="arabicParenR"/>
                </a:pPr>
                <a:r>
                  <a:rPr lang="uk-UA" dirty="0" smtClean="0">
                    <a:latin typeface="Bad Script" panose="02000000000000000000" pitchFamily="2" charset="0"/>
                  </a:rPr>
                  <a:t>З’єднайте </a:t>
                </a:r>
                <a:r>
                  <a:rPr lang="uk-UA" dirty="0">
                    <a:latin typeface="Bad Script" panose="02000000000000000000" pitchFamily="2" charset="0"/>
                  </a:rPr>
                  <a:t>кожну вершину з її </a:t>
                </a:r>
                <a14:m>
                  <m:oMath xmlns:m="http://schemas.openxmlformats.org/officeDocument/2006/math">
                    <m:r>
                      <a:rPr lang="en-US" i="1">
                        <a:latin typeface="Cambria Math" panose="02040503050406030204" pitchFamily="18" charset="0"/>
                      </a:rPr>
                      <m:t>𝑘</m:t>
                    </m:r>
                  </m:oMath>
                </a14:m>
                <a:r>
                  <a:rPr lang="en-US" dirty="0" smtClean="0">
                    <a:latin typeface="Bad Script" panose="02000000000000000000" pitchFamily="2" charset="0"/>
                  </a:rPr>
                  <a:t>-</a:t>
                </a:r>
                <a:r>
                  <a:rPr lang="en-US" dirty="0" err="1" smtClean="0">
                    <a:latin typeface="Bad Script" panose="02000000000000000000" pitchFamily="2" charset="0"/>
                  </a:rPr>
                  <a:t>th</a:t>
                </a:r>
                <a:r>
                  <a:rPr lang="en-US" dirty="0" smtClean="0">
                    <a:latin typeface="Bad Script" panose="02000000000000000000" pitchFamily="2" charset="0"/>
                  </a:rPr>
                  <a:t> </a:t>
                </a:r>
                <a:r>
                  <a:rPr lang="uk-UA" dirty="0" smtClean="0">
                    <a:latin typeface="Bad Script" panose="02000000000000000000" pitchFamily="2" charset="0"/>
                  </a:rPr>
                  <a:t>найближчими сусідами </a:t>
                </a:r>
                <a:r>
                  <a:rPr lang="uk-UA" dirty="0">
                    <a:latin typeface="Bad Script" panose="02000000000000000000" pitchFamily="2" charset="0"/>
                  </a:rPr>
                  <a:t>як за годинниковою стрілкою, так і проти </a:t>
                </a:r>
                <a:r>
                  <a:rPr lang="uk-UA" dirty="0" smtClean="0">
                    <a:latin typeface="Bad Script" panose="02000000000000000000" pitchFamily="2" charset="0"/>
                  </a:rPr>
                  <a:t>неї</a:t>
                </a:r>
                <a:r>
                  <a:rPr lang="en-US" dirty="0" smtClean="0">
                    <a:latin typeface="Bad Script" panose="02000000000000000000" pitchFamily="2" charset="0"/>
                  </a:rPr>
                  <a:t>.</a:t>
                </a:r>
                <a:r>
                  <a:rPr lang="uk-UA" dirty="0">
                    <a:latin typeface="Bad Script" panose="02000000000000000000" pitchFamily="2" charset="0"/>
                  </a:rPr>
                  <a:t> </a:t>
                </a:r>
                <a:r>
                  <a:rPr lang="uk-UA" dirty="0" smtClean="0">
                    <a:latin typeface="Bad Script" panose="02000000000000000000" pitchFamily="2" charset="0"/>
                  </a:rPr>
                  <a:t>Припустимо, що </a:t>
                </a:r>
                <a14:m>
                  <m:oMath xmlns:m="http://schemas.openxmlformats.org/officeDocument/2006/math">
                    <m:r>
                      <a:rPr lang="en-US" i="1">
                        <a:latin typeface="Cambria Math" panose="02040503050406030204" pitchFamily="18" charset="0"/>
                      </a:rPr>
                      <m:t>𝑘</m:t>
                    </m:r>
                  </m:oMath>
                </a14:m>
                <a:r>
                  <a:rPr lang="uk-UA" dirty="0" smtClean="0">
                    <a:latin typeface="Bad Script" panose="02000000000000000000" pitchFamily="2" charset="0"/>
                  </a:rPr>
                  <a:t> - невелика константа.</a:t>
                </a:r>
                <a:r>
                  <a:rPr lang="en-US" dirty="0" smtClean="0">
                    <a:latin typeface="Bad Script" panose="02000000000000000000" pitchFamily="2" charset="0"/>
                  </a:rPr>
                  <a:t> </a:t>
                </a:r>
              </a:p>
              <a:p>
                <a:pPr marL="457200" indent="-457200">
                  <a:lnSpc>
                    <a:spcPct val="100000"/>
                  </a:lnSpc>
                  <a:spcBef>
                    <a:spcPts val="600"/>
                  </a:spcBef>
                  <a:buFont typeface="+mj-lt"/>
                  <a:buAutoNum type="arabicParenR"/>
                </a:pPr>
                <a:r>
                  <a:rPr lang="uk-UA" dirty="0" smtClean="0">
                    <a:latin typeface="Bad Script" panose="02000000000000000000" pitchFamily="2" charset="0"/>
                  </a:rPr>
                  <a:t>Для </a:t>
                </a:r>
                <a:r>
                  <a:rPr lang="uk-UA" dirty="0">
                    <a:latin typeface="Bad Script" panose="02000000000000000000" pitchFamily="2" charset="0"/>
                  </a:rPr>
                  <a:t>завершення будівництва додається деяка випадковість. Нехай постійна</a:t>
                </a:r>
                <a:r>
                  <a:rPr lang="uk-UA" dirty="0" smtClean="0">
                    <a:latin typeface="Bad Script" panose="02000000000000000000" pitchFamily="2" charset="0"/>
                  </a:rPr>
                  <a:t>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ea typeface="Cambria Math" panose="02040503050406030204" pitchFamily="18" charset="0"/>
                      </a:rPr>
                      <m:t>∈(0,1)</m:t>
                    </m:r>
                  </m:oMath>
                </a14:m>
                <a:r>
                  <a:rPr lang="uk-UA" dirty="0">
                    <a:latin typeface="Bad Script" panose="02000000000000000000" pitchFamily="2" charset="0"/>
                  </a:rPr>
                  <a:t>. Для кожного існуючого ребра, з </a:t>
                </a:r>
                <a:r>
                  <a:rPr lang="uk-UA" dirty="0" smtClean="0">
                    <a:latin typeface="Bad Script" panose="02000000000000000000" pitchFamily="2" charset="0"/>
                  </a:rPr>
                  <a:t>ймовірністю </a:t>
                </a:r>
                <a14:m>
                  <m:oMath xmlns:m="http://schemas.openxmlformats.org/officeDocument/2006/math">
                    <m:r>
                      <a:rPr lang="en-US" i="1">
                        <a:latin typeface="Cambria Math" panose="02040503050406030204" pitchFamily="18" charset="0"/>
                      </a:rPr>
                      <m:t>𝑝</m:t>
                    </m:r>
                  </m:oMath>
                </a14:m>
                <a:r>
                  <a:rPr lang="uk-UA" dirty="0" smtClean="0">
                    <a:latin typeface="Bad Script" panose="02000000000000000000" pitchFamily="2" charset="0"/>
                  </a:rPr>
                  <a:t>, </a:t>
                </a:r>
                <a:r>
                  <a:rPr lang="uk-UA" dirty="0">
                    <a:latin typeface="Bad Script" panose="02000000000000000000" pitchFamily="2" charset="0"/>
                  </a:rPr>
                  <a:t>ребро «</a:t>
                </a:r>
                <a:r>
                  <a:rPr lang="uk-UA" dirty="0" err="1">
                    <a:latin typeface="Bad Script" panose="02000000000000000000" pitchFamily="2" charset="0"/>
                  </a:rPr>
                  <a:t>переналаштовується</a:t>
                </a:r>
                <a:r>
                  <a:rPr lang="uk-UA" dirty="0">
                    <a:latin typeface="Bad Script" panose="02000000000000000000" pitchFamily="2" charset="0"/>
                  </a:rPr>
                  <a:t>» шляхом зміни однієї з вершин на випадково вибрану вершину.</a:t>
                </a:r>
                <a:endParaRPr lang="uk-UA" dirty="0" smtClean="0">
                  <a:latin typeface="Bad Script" panose="02000000000000000000" pitchFamily="2" charset="0"/>
                </a:endParaRPr>
              </a:p>
              <a:p>
                <a:pPr indent="457200">
                  <a:lnSpc>
                    <a:spcPct val="100000"/>
                  </a:lnSpc>
                  <a:spcBef>
                    <a:spcPts val="600"/>
                  </a:spcBef>
                </a:pPr>
                <a:endParaRPr lang="uk-UA" dirty="0">
                  <a:latin typeface="Bad Script" panose="02000000000000000000" pitchFamily="2" charset="0"/>
                </a:endParaRPr>
              </a:p>
            </p:txBody>
          </p:sp>
        </mc:Choice>
        <mc:Fallback xmlns="">
          <p:sp>
            <p:nvSpPr>
              <p:cNvPr id="5" name="Объект 4"/>
              <p:cNvSpPr>
                <a:spLocks noGrp="1" noRot="1" noChangeAspect="1" noMove="1" noResize="1" noEditPoints="1" noAdjustHandles="1" noChangeArrowheads="1" noChangeShapeType="1" noTextEdit="1"/>
              </p:cNvSpPr>
              <p:nvPr>
                <p:ph sz="half" idx="2"/>
              </p:nvPr>
            </p:nvSpPr>
            <p:spPr>
              <a:blipFill>
                <a:blip r:embed="rId4"/>
                <a:stretch>
                  <a:fillRect l="-2436" t="-1378" r="-2436" b="-2603"/>
                </a:stretch>
              </a:blipFill>
            </p:spPr>
            <p:txBody>
              <a:bodyPr/>
              <a:lstStyle/>
              <a:p>
                <a:r>
                  <a:rPr lang="uk-UA">
                    <a:noFill/>
                  </a:rPr>
                  <a:t> </a:t>
                </a:r>
              </a:p>
            </p:txBody>
          </p:sp>
        </mc:Fallback>
      </mc:AlternateContent>
      <p:pic>
        <p:nvPicPr>
          <p:cNvPr id="6" name="Рисунок 5"/>
          <p:cNvPicPr>
            <a:picLocks noChangeAspect="1"/>
          </p:cNvPicPr>
          <p:nvPr/>
        </p:nvPicPr>
        <p:blipFill>
          <a:blip r:embed="rId5"/>
          <a:stretch>
            <a:fillRect/>
          </a:stretch>
        </p:blipFill>
        <p:spPr>
          <a:xfrm>
            <a:off x="1203613" y="3634740"/>
            <a:ext cx="4794044" cy="1754609"/>
          </a:xfrm>
          <a:prstGeom prst="rect">
            <a:avLst/>
          </a:prstGeom>
        </p:spPr>
      </p:pic>
      <p:sp>
        <p:nvSpPr>
          <p:cNvPr id="7" name="Прямоугольник 6"/>
          <p:cNvSpPr/>
          <p:nvPr/>
        </p:nvSpPr>
        <p:spPr>
          <a:xfrm>
            <a:off x="398034" y="5563148"/>
            <a:ext cx="6282465" cy="1000477"/>
          </a:xfrm>
          <a:prstGeom prst="rect">
            <a:avLst/>
          </a:prstGeom>
        </p:spPr>
        <p:txBody>
          <a:bodyPr vert="horz" lIns="91440" tIns="45720" rIns="91440" bIns="45720" rtlCol="0">
            <a:normAutofit lnSpcReduction="10000"/>
          </a:bodyPr>
          <a:lstStyle/>
          <a:p>
            <a:pPr indent="457200" defTabSz="914400">
              <a:spcBef>
                <a:spcPts val="600"/>
              </a:spcBef>
              <a:buClr>
                <a:schemeClr val="accent1">
                  <a:lumMod val="75000"/>
                </a:schemeClr>
              </a:buClr>
              <a:buSzPct val="85000"/>
              <a:buFont typeface="Wingdings" pitchFamily="2" charset="2"/>
              <a:buNone/>
            </a:pPr>
            <a:r>
              <a:rPr lang="uk-UA" sz="2000" dirty="0">
                <a:latin typeface="Bad Script" panose="02000000000000000000" pitchFamily="2" charset="0"/>
              </a:rPr>
              <a:t>Коли p=1, </a:t>
            </a:r>
            <a:r>
              <a:rPr lang="uk-UA" sz="2000" dirty="0" smtClean="0">
                <a:latin typeface="Bad Script" panose="02000000000000000000" pitchFamily="2" charset="0"/>
              </a:rPr>
              <a:t>граф </a:t>
            </a:r>
            <a:r>
              <a:rPr lang="uk-UA" sz="2000" dirty="0">
                <a:latin typeface="Bad Script" panose="02000000000000000000" pitchFamily="2" charset="0"/>
              </a:rPr>
              <a:t>можна розглядати як абсолютно випадковий </a:t>
            </a:r>
            <a:r>
              <a:rPr lang="uk-UA" sz="2000" dirty="0" smtClean="0">
                <a:latin typeface="Bad Script" panose="02000000000000000000" pitchFamily="2" charset="0"/>
              </a:rPr>
              <a:t>граф. </a:t>
            </a:r>
            <a:r>
              <a:rPr lang="uk-UA" sz="2000" dirty="0">
                <a:latin typeface="Bad Script" panose="02000000000000000000" pitchFamily="2" charset="0"/>
              </a:rPr>
              <a:t>Коли p </a:t>
            </a:r>
            <a:r>
              <a:rPr lang="uk-UA" sz="2000" dirty="0" smtClean="0">
                <a:latin typeface="Bad Script" panose="02000000000000000000" pitchFamily="2" charset="0"/>
              </a:rPr>
              <a:t>мал</a:t>
            </a:r>
            <a:r>
              <a:rPr lang="uk-UA" sz="2000" dirty="0">
                <a:latin typeface="Bad Script" panose="02000000000000000000" pitchFamily="2" charset="0"/>
              </a:rPr>
              <a:t>а</a:t>
            </a:r>
            <a:r>
              <a:rPr lang="uk-UA" sz="2000" dirty="0" smtClean="0">
                <a:latin typeface="Bad Script" panose="02000000000000000000" pitchFamily="2" charset="0"/>
              </a:rPr>
              <a:t>, </a:t>
            </a:r>
            <a:r>
              <a:rPr lang="uk-UA" sz="2000" dirty="0">
                <a:latin typeface="Bad Script" panose="02000000000000000000" pitchFamily="2" charset="0"/>
              </a:rPr>
              <a:t>результуючий граф є сильно </a:t>
            </a:r>
            <a:r>
              <a:rPr lang="uk-UA" sz="2000" dirty="0" err="1">
                <a:latin typeface="Bad Script" panose="02000000000000000000" pitchFamily="2" charset="0"/>
              </a:rPr>
              <a:t>кластеризованим</a:t>
            </a:r>
            <a:r>
              <a:rPr lang="uk-UA" sz="2000" dirty="0">
                <a:latin typeface="Bad Script" panose="02000000000000000000" pitchFamily="2" charset="0"/>
              </a:rPr>
              <a:t> і демонструє властивості малого світу.</a:t>
            </a:r>
          </a:p>
        </p:txBody>
      </p:sp>
      <p:sp>
        <p:nvSpPr>
          <p:cNvPr id="3" name="Номер слайда 2"/>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772410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vert="horz" lIns="91440" tIns="45720" rIns="91440" bIns="45720" rtlCol="0" anchor="ctr">
            <a:normAutofit/>
          </a:bodyPr>
          <a:lstStyle/>
          <a:p>
            <a:r>
              <a:rPr lang="en-US" sz="6000" dirty="0"/>
              <a:t>Community detection in social networks</a:t>
            </a:r>
            <a:endParaRPr lang="uk-UA" sz="6000" dirty="0"/>
          </a:p>
        </p:txBody>
      </p:sp>
      <p:sp>
        <p:nvSpPr>
          <p:cNvPr id="7" name="Текст 6"/>
          <p:cNvSpPr>
            <a:spLocks noGrp="1"/>
          </p:cNvSpPr>
          <p:nvPr>
            <p:ph type="body" idx="1"/>
          </p:nvPr>
        </p:nvSpPr>
        <p:spPr/>
        <p:txBody>
          <a:bodyPr/>
          <a:lstStyle/>
          <a:p>
            <a:endParaRPr lang="uk-UA" dirty="0"/>
          </a:p>
        </p:txBody>
      </p:sp>
      <p:sp>
        <p:nvSpPr>
          <p:cNvPr id="5" name="Номер слайда 4"/>
          <p:cNvSpPr>
            <a:spLocks noGrp="1"/>
          </p:cNvSpPr>
          <p:nvPr>
            <p:ph type="sldNum" sz="quarter" idx="12"/>
          </p:nvPr>
        </p:nvSpPr>
        <p:spPr/>
        <p:txBody>
          <a:bodyPr/>
          <a:lstStyle/>
          <a:p>
            <a:fld id="{4FAB73BC-B049-4115-A692-8D63A059BFB8}" type="slidenum">
              <a:rPr lang="en-US" smtClean="0"/>
              <a:t>13</a:t>
            </a:fld>
            <a:endParaRPr lang="en-US" dirty="0"/>
          </a:p>
        </p:txBody>
      </p:sp>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475" y="394870"/>
            <a:ext cx="1599861" cy="2006843"/>
          </a:xfrm>
          <a:prstGeom prst="rect">
            <a:avLst/>
          </a:prstGeom>
        </p:spPr>
      </p:pic>
    </p:spTree>
    <p:extLst>
      <p:ext uri="{BB962C8B-B14F-4D97-AF65-F5344CB8AC3E}">
        <p14:creationId xmlns:p14="http://schemas.microsoft.com/office/powerpoint/2010/main" val="1832290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484632"/>
            <a:ext cx="10058400" cy="860074"/>
          </a:xfrm>
        </p:spPr>
        <p:txBody>
          <a:bodyPr vert="horz" lIns="91440" tIns="45720" rIns="91440" bIns="45720" rtlCol="0" anchor="ctr">
            <a:normAutofit/>
          </a:bodyPr>
          <a:lstStyle/>
          <a:p>
            <a:pPr algn="ctr"/>
            <a:r>
              <a:rPr lang="en-CA" sz="4000" dirty="0" smtClean="0"/>
              <a:t>Node </a:t>
            </a:r>
            <a:r>
              <a:rPr lang="en-CA" sz="4000" dirty="0" err="1" smtClean="0"/>
              <a:t>Betweenness</a:t>
            </a:r>
            <a:endParaRPr lang="uk-UA" sz="4000" dirty="0"/>
          </a:p>
        </p:txBody>
      </p:sp>
      <mc:AlternateContent xmlns:mc="http://schemas.openxmlformats.org/markup-compatibility/2006" xmlns:a14="http://schemas.microsoft.com/office/drawing/2010/main">
        <mc:Choice Requires="a14">
          <p:sp>
            <p:nvSpPr>
              <p:cNvPr id="3" name="Объект 2"/>
              <p:cNvSpPr>
                <a:spLocks noGrp="1"/>
              </p:cNvSpPr>
              <p:nvPr>
                <p:ph sz="half" idx="1"/>
              </p:nvPr>
            </p:nvSpPr>
            <p:spPr>
              <a:xfrm>
                <a:off x="564239" y="1667435"/>
                <a:ext cx="4754880" cy="4452005"/>
              </a:xfrm>
            </p:spPr>
            <p:txBody>
              <a:bodyPr>
                <a:normAutofit/>
              </a:bodyPr>
              <a:lstStyle/>
              <a:p>
                <a:pPr marL="0" indent="0">
                  <a:buNone/>
                </a:pPr>
                <a:r>
                  <a:rPr lang="uk-UA" b="0" dirty="0" smtClean="0">
                    <a:latin typeface="Bad Script" panose="02000000000000000000" pitchFamily="2" charset="0"/>
                  </a:rPr>
                  <a:t>Граф може бути представлений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e>
                      </m:d>
                    </m:oMath>
                  </m:oMathPara>
                </a14:m>
                <a:endParaRPr lang="en-US" b="0" dirty="0" smtClean="0">
                  <a:latin typeface="Bad Script" panose="02000000000000000000" pitchFamily="2" charset="0"/>
                </a:endParaRPr>
              </a:p>
              <a:p>
                <a:pPr marL="0" indent="0">
                  <a:buNone/>
                </a:pPr>
                <a14:m>
                  <m:oMath xmlns:m="http://schemas.openxmlformats.org/officeDocument/2006/math">
                    <m:r>
                      <a:rPr lang="en-US" b="0" i="1" smtClean="0">
                        <a:latin typeface="Cambria Math" panose="02040503050406030204" pitchFamily="18" charset="0"/>
                      </a:rPr>
                      <m:t>𝑉</m:t>
                    </m:r>
                  </m:oMath>
                </a14:m>
                <a:r>
                  <a:rPr lang="en-US" dirty="0" smtClean="0">
                    <a:latin typeface="Bad Script" panose="02000000000000000000" pitchFamily="2" charset="0"/>
                  </a:rPr>
                  <a:t>- </a:t>
                </a:r>
                <a:r>
                  <a:rPr lang="uk-UA" dirty="0" smtClean="0">
                    <a:latin typeface="Bad Script" panose="02000000000000000000" pitchFamily="2" charset="0"/>
                  </a:rPr>
                  <a:t>вузли графу.</a:t>
                </a:r>
              </a:p>
              <a:p>
                <a:pPr marL="0" indent="0">
                  <a:buNone/>
                </a:pPr>
                <a14:m>
                  <m:oMath xmlns:m="http://schemas.openxmlformats.org/officeDocument/2006/math">
                    <m:r>
                      <a:rPr lang="en-US" b="0" i="1" smtClean="0">
                        <a:latin typeface="Cambria Math" panose="02040503050406030204" pitchFamily="18" charset="0"/>
                      </a:rPr>
                      <m:t>𝐸</m:t>
                    </m:r>
                  </m:oMath>
                </a14:m>
                <a:r>
                  <a:rPr lang="uk-UA" dirty="0" smtClean="0">
                    <a:latin typeface="Bad Script" panose="02000000000000000000" pitchFamily="2" charset="0"/>
                  </a:rPr>
                  <a:t>- ребра графу.</a:t>
                </a:r>
                <a:endParaRPr lang="en-US" dirty="0" smtClean="0">
                  <a:latin typeface="Bad Script" panose="02000000000000000000" pitchFamily="2" charset="0"/>
                </a:endParaRPr>
              </a:p>
              <a:p>
                <a:pPr marL="457200" indent="-457200">
                  <a:buFont typeface="+mj-lt"/>
                  <a:buAutoNum type="arabicParenR"/>
                </a:pPr>
                <a:r>
                  <a:rPr lang="uk-UA" dirty="0">
                    <a:latin typeface="Bad Script" panose="02000000000000000000" pitchFamily="2" charset="0"/>
                  </a:rPr>
                  <a:t>Для кожної пари </a:t>
                </a:r>
                <a:r>
                  <a:rPr lang="uk-UA" dirty="0" smtClean="0">
                    <a:latin typeface="Bad Script" panose="02000000000000000000" pitchFamily="2" charset="0"/>
                  </a:rPr>
                  <a:t>вузлів</a:t>
                </a:r>
                <a:r>
                  <a:rPr lang="en-US" dirty="0" smtClean="0">
                    <a:latin typeface="Bad Script" panose="02000000000000000000" pitchFamily="2" charset="0"/>
                  </a:rPr>
                  <a:t>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oMath>
                </a14:m>
                <a:r>
                  <a:rPr lang="uk-UA" dirty="0" smtClean="0">
                    <a:latin typeface="Bad Script" panose="02000000000000000000" pitchFamily="2" charset="0"/>
                  </a:rPr>
                  <a:t>, </a:t>
                </a:r>
                <a:r>
                  <a:rPr lang="uk-UA" dirty="0">
                    <a:latin typeface="Bad Script" panose="02000000000000000000" pitchFamily="2" charset="0"/>
                  </a:rPr>
                  <a:t>де обидва вузли не </a:t>
                </a:r>
                <a:r>
                  <a:rPr lang="uk-UA" dirty="0" smtClean="0">
                    <a:latin typeface="Bad Script" panose="02000000000000000000" pitchFamily="2" charset="0"/>
                  </a:rPr>
                  <a:t>є</a:t>
                </a:r>
                <a:r>
                  <a:rPr lang="en-US" dirty="0" smtClean="0">
                    <a:latin typeface="Bad Script" panose="02000000000000000000" pitchFamily="2" charset="0"/>
                  </a:rPr>
                  <a:t> </a:t>
                </a:r>
                <a14:m>
                  <m:oMath xmlns:m="http://schemas.openxmlformats.org/officeDocument/2006/math">
                    <m:r>
                      <a:rPr lang="en-US" b="0" i="1" smtClean="0">
                        <a:latin typeface="Cambria Math" panose="02040503050406030204" pitchFamily="18" charset="0"/>
                      </a:rPr>
                      <m:t>𝑣</m:t>
                    </m:r>
                  </m:oMath>
                </a14:m>
                <a:r>
                  <a:rPr lang="uk-UA" dirty="0" smtClean="0">
                    <a:latin typeface="Bad Script" panose="02000000000000000000" pitchFamily="2" charset="0"/>
                  </a:rPr>
                  <a:t>, </a:t>
                </a:r>
                <a:r>
                  <a:rPr lang="uk-UA" dirty="0">
                    <a:latin typeface="Bad Script" panose="02000000000000000000" pitchFamily="2" charset="0"/>
                  </a:rPr>
                  <a:t>знайдіть кількість найкоротших шляхів між </a:t>
                </a:r>
                <a:r>
                  <a:rPr lang="uk-UA" dirty="0" smtClean="0">
                    <a:latin typeface="Bad Script" panose="02000000000000000000" pitchFamily="2" charset="0"/>
                  </a:rPr>
                  <a:t>ними</a:t>
                </a:r>
                <a:r>
                  <a:rPr lang="en-US" dirty="0" smtClean="0">
                    <a:latin typeface="Bad Script" panose="02000000000000000000" pitchFamily="2"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𝑠𝑡</m:t>
                        </m:r>
                      </m:sub>
                    </m:sSub>
                  </m:oMath>
                </a14:m>
                <a:r>
                  <a:rPr lang="uk-UA" dirty="0" smtClean="0">
                    <a:latin typeface="Bad Script" panose="02000000000000000000" pitchFamily="2" charset="0"/>
                  </a:rPr>
                  <a:t>.</a:t>
                </a:r>
                <a:endParaRPr lang="en-US" dirty="0" smtClean="0">
                  <a:latin typeface="Bad Script" panose="02000000000000000000" pitchFamily="2" charset="0"/>
                </a:endParaRPr>
              </a:p>
              <a:p>
                <a:pPr marL="457200" indent="-457200">
                  <a:buFont typeface="+mj-lt"/>
                  <a:buAutoNum type="arabicParenR"/>
                </a:pPr>
                <a:r>
                  <a:rPr lang="uk-UA" dirty="0" smtClean="0">
                    <a:latin typeface="Bad Script" panose="02000000000000000000" pitchFamily="2" charset="0"/>
                  </a:rPr>
                  <a:t>Для </a:t>
                </a:r>
                <a:r>
                  <a:rPr lang="uk-UA" dirty="0">
                    <a:latin typeface="Bad Script" panose="02000000000000000000" pitchFamily="2" charset="0"/>
                  </a:rPr>
                  <a:t>кожної пари вузлів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oMath>
                </a14:m>
                <a:r>
                  <a:rPr lang="en-US" dirty="0" smtClean="0">
                    <a:latin typeface="Bad Script" panose="02000000000000000000" pitchFamily="2" charset="0"/>
                  </a:rPr>
                  <a:t> </a:t>
                </a:r>
                <a:r>
                  <a:rPr lang="uk-UA" dirty="0" smtClean="0">
                    <a:latin typeface="Bad Script" panose="02000000000000000000" pitchFamily="2" charset="0"/>
                  </a:rPr>
                  <a:t>знайдіть </a:t>
                </a:r>
                <a:r>
                  <a:rPr lang="uk-UA" dirty="0">
                    <a:latin typeface="Bad Script" panose="02000000000000000000" pitchFamily="2" charset="0"/>
                  </a:rPr>
                  <a:t>кількість найкоротших </a:t>
                </a:r>
                <a:r>
                  <a:rPr lang="uk-UA" dirty="0" smtClean="0">
                    <a:latin typeface="Bad Script" panose="02000000000000000000" pitchFamily="2" charset="0"/>
                  </a:rPr>
                  <a:t>шляхів</a:t>
                </a:r>
                <a:r>
                  <a:rPr lang="en-US" dirty="0" smtClean="0">
                    <a:latin typeface="Bad Script" panose="02000000000000000000" pitchFamily="2" charset="0"/>
                  </a:rPr>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𝑛</m:t>
                        </m:r>
                      </m:e>
                      <m:sub>
                        <m:r>
                          <a:rPr lang="en-US" i="1">
                            <a:latin typeface="Cambria Math" panose="02040503050406030204" pitchFamily="18" charset="0"/>
                          </a:rPr>
                          <m:t>𝑠𝑡</m:t>
                        </m:r>
                      </m:sub>
                    </m:sSub>
                  </m:oMath>
                </a14:m>
                <a:r>
                  <a:rPr lang="uk-UA" dirty="0" smtClean="0">
                    <a:latin typeface="Bad Script" panose="02000000000000000000" pitchFamily="2" charset="0"/>
                  </a:rPr>
                  <a:t>, </a:t>
                </a:r>
                <a:r>
                  <a:rPr lang="uk-UA" dirty="0">
                    <a:latin typeface="Bad Script" panose="02000000000000000000" pitchFamily="2" charset="0"/>
                  </a:rPr>
                  <a:t>які проходять через </a:t>
                </a:r>
                <a:r>
                  <a:rPr lang="uk-UA" dirty="0" smtClean="0">
                    <a:latin typeface="Bad Script" panose="02000000000000000000" pitchFamily="2" charset="0"/>
                  </a:rPr>
                  <a:t>вузол</a:t>
                </a:r>
                <a:r>
                  <a:rPr lang="en-US" dirty="0" smtClean="0">
                    <a:latin typeface="Bad Script" panose="02000000000000000000" pitchFamily="2" charset="0"/>
                  </a:rPr>
                  <a:t> </a:t>
                </a:r>
                <a14:m>
                  <m:oMath xmlns:m="http://schemas.openxmlformats.org/officeDocument/2006/math">
                    <m:r>
                      <a:rPr lang="en-US" i="1">
                        <a:latin typeface="Cambria Math" panose="02040503050406030204" pitchFamily="18" charset="0"/>
                      </a:rPr>
                      <m:t>𝑣</m:t>
                    </m:r>
                  </m:oMath>
                </a14:m>
                <a:r>
                  <a:rPr lang="uk-UA" dirty="0" smtClean="0">
                    <a:latin typeface="Bad Script" panose="02000000000000000000" pitchFamily="2" charset="0"/>
                  </a:rPr>
                  <a:t>.</a:t>
                </a:r>
                <a:endParaRPr lang="en-US" dirty="0" smtClean="0">
                  <a:latin typeface="Bad Script" panose="02000000000000000000" pitchFamily="2" charset="0"/>
                </a:endParaRPr>
              </a:p>
              <a:p>
                <a:pPr marL="457200" indent="-457200">
                  <a:buFont typeface="+mj-lt"/>
                  <a:buAutoNum type="arabicParenR"/>
                </a:pPr>
                <a:r>
                  <a:rPr lang="uk-UA" dirty="0" smtClean="0">
                    <a:latin typeface="Bad Script" panose="02000000000000000000" pitchFamily="2" charset="0"/>
                  </a:rPr>
                  <a:t>Підсумуйте </a:t>
                </a:r>
                <a14:m>
                  <m:oMath xmlns:m="http://schemas.openxmlformats.org/officeDocument/2006/math">
                    <m:f>
                      <m:fPr>
                        <m:ctrlPr>
                          <a:rPr lang="uk-UA"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𝑠𝑡</m:t>
                            </m:r>
                            <m:r>
                              <a:rPr lang="uk-UA" i="1">
                                <a:latin typeface="Cambria Math" panose="02040503050406030204" pitchFamily="18" charset="0"/>
                              </a:rPr>
                              <m:t> </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𝑠𝑡</m:t>
                            </m:r>
                          </m:sub>
                        </m:sSub>
                      </m:den>
                    </m:f>
                  </m:oMath>
                </a14:m>
                <a:r>
                  <a:rPr lang="uk-UA" dirty="0" smtClean="0">
                    <a:latin typeface="Bad Script" panose="02000000000000000000" pitchFamily="2" charset="0"/>
                  </a:rPr>
                  <a:t> для всіх можливих </a:t>
                </a:r>
                <a:r>
                  <a:rPr lang="uk-UA" dirty="0">
                    <a:latin typeface="Bad Script" panose="02000000000000000000" pitchFamily="2" charset="0"/>
                  </a:rPr>
                  <a:t>комбінації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 </m:t>
                    </m:r>
                  </m:oMath>
                </a14:m>
                <a:r>
                  <a:rPr lang="uk-UA" dirty="0">
                    <a:latin typeface="Bad Script" panose="02000000000000000000" pitchFamily="2" charset="0"/>
                  </a:rPr>
                  <a:t>та </a:t>
                </a:r>
                <a14:m>
                  <m:oMath xmlns:m="http://schemas.openxmlformats.org/officeDocument/2006/math">
                    <m:r>
                      <a:rPr lang="en-US" i="1">
                        <a:latin typeface="Cambria Math" panose="02040503050406030204" pitchFamily="18" charset="0"/>
                      </a:rPr>
                      <m:t>𝑡</m:t>
                    </m:r>
                  </m:oMath>
                </a14:m>
                <a:r>
                  <a:rPr lang="uk-UA" dirty="0">
                    <a:latin typeface="Bad Script" panose="02000000000000000000" pitchFamily="2" charset="0"/>
                  </a:rPr>
                  <a:t>.</a:t>
                </a:r>
                <a:endParaRPr lang="uk-UA" dirty="0" smtClean="0">
                  <a:latin typeface="Bad Script" panose="02000000000000000000" pitchFamily="2" charset="0"/>
                </a:endParaRPr>
              </a:p>
              <a:p>
                <a:pPr marL="0" indent="0">
                  <a:buNone/>
                </a:pPr>
                <a:endParaRPr lang="uk-UA" dirty="0">
                  <a:latin typeface="Bad Script" panose="02000000000000000000" pitchFamily="2" charset="0"/>
                </a:endParaRPr>
              </a:p>
            </p:txBody>
          </p:sp>
        </mc:Choice>
        <mc:Fallback xmlns="">
          <p:sp>
            <p:nvSpPr>
              <p:cNvPr id="3" name="Объект 2"/>
              <p:cNvSpPr>
                <a:spLocks noGrp="1" noRot="1" noChangeAspect="1" noMove="1" noResize="1" noEditPoints="1" noAdjustHandles="1" noChangeArrowheads="1" noChangeShapeType="1" noTextEdit="1"/>
              </p:cNvSpPr>
              <p:nvPr>
                <p:ph sz="half" idx="1"/>
              </p:nvPr>
            </p:nvSpPr>
            <p:spPr>
              <a:xfrm>
                <a:off x="564239" y="1667435"/>
                <a:ext cx="4754880" cy="4452005"/>
              </a:xfrm>
              <a:blipFill>
                <a:blip r:embed="rId3"/>
                <a:stretch>
                  <a:fillRect l="-2564" t="-1370"/>
                </a:stretch>
              </a:blipFill>
            </p:spPr>
            <p:txBody>
              <a:bodyPr/>
              <a:lstStyle/>
              <a:p>
                <a:r>
                  <a:rPr lang="uk-UA">
                    <a:noFill/>
                  </a:rPr>
                  <a:t> </a:t>
                </a:r>
              </a:p>
            </p:txBody>
          </p:sp>
        </mc:Fallback>
      </mc:AlternateContent>
      <p:pic>
        <p:nvPicPr>
          <p:cNvPr id="15" name="Объект 14"/>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088005" y="2083662"/>
            <a:ext cx="3886200" cy="3343275"/>
          </a:xfrm>
        </p:spPr>
      </p:pic>
      <p:sp>
        <p:nvSpPr>
          <p:cNvPr id="5" name="Номер слайда 4"/>
          <p:cNvSpPr>
            <a:spLocks noGrp="1"/>
          </p:cNvSpPr>
          <p:nvPr>
            <p:ph type="sldNum" sz="quarter" idx="12"/>
          </p:nvPr>
        </p:nvSpPr>
        <p:spPr/>
        <p:txBody>
          <a:bodyPr/>
          <a:lstStyle/>
          <a:p>
            <a:fld id="{4FAB73BC-B049-4115-A692-8D63A059BFB8}" type="slidenum">
              <a:rPr lang="en-US" smtClean="0"/>
              <a:t>14</a:t>
            </a:fld>
            <a:endParaRPr lang="en-US" dirty="0"/>
          </a:p>
        </p:txBody>
      </p:sp>
      <mc:AlternateContent xmlns:mc="http://schemas.openxmlformats.org/markup-compatibility/2006" xmlns:a14="http://schemas.microsoft.com/office/drawing/2010/main">
        <mc:Choice Requires="a14">
          <p:graphicFrame>
            <p:nvGraphicFramePr>
              <p:cNvPr id="16" name="Таблица 15"/>
              <p:cNvGraphicFramePr>
                <a:graphicFrameLocks noGrp="1"/>
              </p:cNvGraphicFramePr>
              <p:nvPr>
                <p:extLst/>
              </p:nvPr>
            </p:nvGraphicFramePr>
            <p:xfrm>
              <a:off x="8909297" y="1501720"/>
              <a:ext cx="2837152" cy="4617720"/>
            </p:xfrm>
            <a:graphic>
              <a:graphicData uri="http://schemas.openxmlformats.org/drawingml/2006/table">
                <a:tbl>
                  <a:tblPr firstRow="1" bandRow="1">
                    <a:tableStyleId>{5C22544A-7EE6-4342-B048-85BDC9FD1C3A}</a:tableStyleId>
                  </a:tblPr>
                  <a:tblGrid>
                    <a:gridCol w="578585">
                      <a:extLst>
                        <a:ext uri="{9D8B030D-6E8A-4147-A177-3AD203B41FA5}">
                          <a16:colId xmlns:a16="http://schemas.microsoft.com/office/drawing/2014/main" val="4251446745"/>
                        </a:ext>
                      </a:extLst>
                    </a:gridCol>
                    <a:gridCol w="839991">
                      <a:extLst>
                        <a:ext uri="{9D8B030D-6E8A-4147-A177-3AD203B41FA5}">
                          <a16:colId xmlns:a16="http://schemas.microsoft.com/office/drawing/2014/main" val="2302459048"/>
                        </a:ext>
                      </a:extLst>
                    </a:gridCol>
                    <a:gridCol w="709288">
                      <a:extLst>
                        <a:ext uri="{9D8B030D-6E8A-4147-A177-3AD203B41FA5}">
                          <a16:colId xmlns:a16="http://schemas.microsoft.com/office/drawing/2014/main" val="3427524716"/>
                        </a:ext>
                      </a:extLst>
                    </a:gridCol>
                    <a:gridCol w="709288">
                      <a:extLst>
                        <a:ext uri="{9D8B030D-6E8A-4147-A177-3AD203B41FA5}">
                          <a16:colId xmlns:a16="http://schemas.microsoft.com/office/drawing/2014/main" val="784170464"/>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oMath>
                            </m:oMathPara>
                          </a14:m>
                          <a:endParaRPr lang="uk-UA" dirty="0"/>
                        </a:p>
                      </a:txBody>
                      <a:tcPr/>
                    </a:tc>
                    <a:tc>
                      <a:txBody>
                        <a:bodyPr/>
                        <a:lstStyle/>
                        <a:p>
                          <a:endParaRPr lang="uk-UA"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𝑠𝑡</m:t>
                                    </m:r>
                                  </m:sub>
                                </m:sSub>
                              </m:oMath>
                            </m:oMathPara>
                          </a14:m>
                          <a:endParaRPr lang="uk-UA"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i="1">
                                        <a:latin typeface="Cambria Math" panose="02040503050406030204" pitchFamily="18" charset="0"/>
                                      </a:rPr>
                                      <m:t>𝑠𝑡</m:t>
                                    </m:r>
                                  </m:sub>
                                </m:sSub>
                              </m:oMath>
                            </m:oMathPara>
                          </a14:m>
                          <a:endParaRPr lang="uk-UA" dirty="0"/>
                        </a:p>
                      </a:txBody>
                      <a:tcPr/>
                    </a:tc>
                    <a:extLst>
                      <a:ext uri="{0D108BD9-81ED-4DB2-BD59-A6C34878D82A}">
                        <a16:rowId xmlns:a16="http://schemas.microsoft.com/office/drawing/2014/main" val="36705670"/>
                      </a:ext>
                    </a:extLst>
                  </a:tr>
                  <a:tr h="370840">
                    <a:tc>
                      <a:txBody>
                        <a:bodyPr/>
                        <a:lstStyle/>
                        <a:p>
                          <a:r>
                            <a:rPr lang="en-US" dirty="0" smtClean="0">
                              <a:latin typeface="Candara Light" panose="020E0502030303020204" pitchFamily="34" charset="0"/>
                            </a:rPr>
                            <a:t>AE</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AE</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0</a:t>
                          </a:r>
                          <a:endParaRPr lang="uk-UA" dirty="0">
                            <a:latin typeface="Candara Light" panose="020E0502030303020204" pitchFamily="34" charset="0"/>
                          </a:endParaRPr>
                        </a:p>
                      </a:txBody>
                      <a:tcPr/>
                    </a:tc>
                    <a:extLst>
                      <a:ext uri="{0D108BD9-81ED-4DB2-BD59-A6C34878D82A}">
                        <a16:rowId xmlns:a16="http://schemas.microsoft.com/office/drawing/2014/main" val="2281704080"/>
                      </a:ext>
                    </a:extLst>
                  </a:tr>
                  <a:tr h="370840">
                    <a:tc>
                      <a:txBody>
                        <a:bodyPr/>
                        <a:lstStyle/>
                        <a:p>
                          <a:r>
                            <a:rPr lang="en-US" dirty="0" smtClean="0">
                              <a:latin typeface="Candara Light" panose="020E0502030303020204" pitchFamily="34" charset="0"/>
                            </a:rPr>
                            <a:t>AB</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AB</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0</a:t>
                          </a:r>
                          <a:endParaRPr lang="uk-UA" dirty="0">
                            <a:latin typeface="Candara Light" panose="020E0502030303020204" pitchFamily="34" charset="0"/>
                          </a:endParaRPr>
                        </a:p>
                      </a:txBody>
                      <a:tcPr/>
                    </a:tc>
                    <a:extLst>
                      <a:ext uri="{0D108BD9-81ED-4DB2-BD59-A6C34878D82A}">
                        <a16:rowId xmlns:a16="http://schemas.microsoft.com/office/drawing/2014/main" val="2610015823"/>
                      </a:ext>
                    </a:extLst>
                  </a:tr>
                  <a:tr h="370840">
                    <a:tc>
                      <a:txBody>
                        <a:bodyPr/>
                        <a:lstStyle/>
                        <a:p>
                          <a:r>
                            <a:rPr lang="en-US" dirty="0" smtClean="0">
                              <a:latin typeface="Candara Light" panose="020E0502030303020204" pitchFamily="34" charset="0"/>
                            </a:rPr>
                            <a:t>AF</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ABCF</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extLst>
                      <a:ext uri="{0D108BD9-81ED-4DB2-BD59-A6C34878D82A}">
                        <a16:rowId xmlns:a16="http://schemas.microsoft.com/office/drawing/2014/main" val="1179559947"/>
                      </a:ext>
                    </a:extLst>
                  </a:tr>
                  <a:tr h="370840">
                    <a:tc>
                      <a:txBody>
                        <a:bodyPr/>
                        <a:lstStyle/>
                        <a:p>
                          <a:r>
                            <a:rPr lang="en-US" dirty="0" smtClean="0">
                              <a:latin typeface="Candara Light" panose="020E0502030303020204" pitchFamily="34" charset="0"/>
                            </a:rPr>
                            <a:t>AD</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AED</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0</a:t>
                          </a:r>
                          <a:endParaRPr lang="uk-UA" dirty="0">
                            <a:latin typeface="Candara Light" panose="020E0502030303020204" pitchFamily="34" charset="0"/>
                          </a:endParaRPr>
                        </a:p>
                      </a:txBody>
                      <a:tcPr/>
                    </a:tc>
                    <a:extLst>
                      <a:ext uri="{0D108BD9-81ED-4DB2-BD59-A6C34878D82A}">
                        <a16:rowId xmlns:a16="http://schemas.microsoft.com/office/drawing/2014/main" val="2627187088"/>
                      </a:ext>
                    </a:extLst>
                  </a:tr>
                  <a:tr h="370840">
                    <a:tc>
                      <a:txBody>
                        <a:bodyPr/>
                        <a:lstStyle/>
                        <a:p>
                          <a:r>
                            <a:rPr lang="en-US" dirty="0" smtClean="0">
                              <a:latin typeface="Candara Light" panose="020E0502030303020204" pitchFamily="34" charset="0"/>
                            </a:rPr>
                            <a:t>BE</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BE</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0</a:t>
                          </a:r>
                          <a:endParaRPr lang="uk-UA" dirty="0">
                            <a:latin typeface="Candara Light" panose="020E0502030303020204" pitchFamily="34" charset="0"/>
                          </a:endParaRPr>
                        </a:p>
                      </a:txBody>
                      <a:tcPr/>
                    </a:tc>
                    <a:extLst>
                      <a:ext uri="{0D108BD9-81ED-4DB2-BD59-A6C34878D82A}">
                        <a16:rowId xmlns:a16="http://schemas.microsoft.com/office/drawing/2014/main" val="2459497545"/>
                      </a:ext>
                    </a:extLst>
                  </a:tr>
                  <a:tr h="370840">
                    <a:tc>
                      <a:txBody>
                        <a:bodyPr/>
                        <a:lstStyle/>
                        <a:p>
                          <a:r>
                            <a:rPr lang="en-US" dirty="0" smtClean="0">
                              <a:latin typeface="Candara Light" panose="020E0502030303020204" pitchFamily="34" charset="0"/>
                            </a:rPr>
                            <a:t>BF</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BCF</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extLst>
                      <a:ext uri="{0D108BD9-81ED-4DB2-BD59-A6C34878D82A}">
                        <a16:rowId xmlns:a16="http://schemas.microsoft.com/office/drawing/2014/main" val="273523202"/>
                      </a:ext>
                    </a:extLst>
                  </a:tr>
                  <a:tr h="370840">
                    <a:tc>
                      <a:txBody>
                        <a:bodyPr/>
                        <a:lstStyle/>
                        <a:p>
                          <a:r>
                            <a:rPr lang="en-US" dirty="0" smtClean="0">
                              <a:latin typeface="Candara Light" panose="020E0502030303020204" pitchFamily="34" charset="0"/>
                            </a:rPr>
                            <a:t>BD</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BED, BCD</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2</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extLst>
                      <a:ext uri="{0D108BD9-81ED-4DB2-BD59-A6C34878D82A}">
                        <a16:rowId xmlns:a16="http://schemas.microsoft.com/office/drawing/2014/main" val="2756133442"/>
                      </a:ext>
                    </a:extLst>
                  </a:tr>
                  <a:tr h="370840">
                    <a:tc>
                      <a:txBody>
                        <a:bodyPr/>
                        <a:lstStyle/>
                        <a:p>
                          <a:r>
                            <a:rPr lang="en-US" dirty="0" smtClean="0">
                              <a:latin typeface="Candara Light" panose="020E0502030303020204" pitchFamily="34" charset="0"/>
                            </a:rPr>
                            <a:t>EF</a:t>
                          </a:r>
                          <a:endParaRPr lang="uk-UA" dirty="0">
                            <a:latin typeface="Candara Light" panose="020E0502030303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ndara Light" panose="020E0502030303020204" pitchFamily="34" charset="0"/>
                            </a:rPr>
                            <a:t>EBCF, EDCF</a:t>
                          </a:r>
                          <a:endParaRPr lang="uk-UA" dirty="0" smtClean="0">
                            <a:latin typeface="Candara Light" panose="020E0502030303020204" pitchFamily="34" charset="0"/>
                          </a:endParaRPr>
                        </a:p>
                      </a:txBody>
                      <a:tcPr/>
                    </a:tc>
                    <a:tc>
                      <a:txBody>
                        <a:bodyPr/>
                        <a:lstStyle/>
                        <a:p>
                          <a:r>
                            <a:rPr lang="en-US" dirty="0" smtClean="0">
                              <a:latin typeface="Candara Light" panose="020E0502030303020204" pitchFamily="34" charset="0"/>
                            </a:rPr>
                            <a:t>2</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2</a:t>
                          </a:r>
                          <a:endParaRPr lang="uk-UA" dirty="0">
                            <a:latin typeface="Candara Light" panose="020E0502030303020204" pitchFamily="34" charset="0"/>
                          </a:endParaRPr>
                        </a:p>
                      </a:txBody>
                      <a:tcPr/>
                    </a:tc>
                    <a:extLst>
                      <a:ext uri="{0D108BD9-81ED-4DB2-BD59-A6C34878D82A}">
                        <a16:rowId xmlns:a16="http://schemas.microsoft.com/office/drawing/2014/main" val="3311817813"/>
                      </a:ext>
                    </a:extLst>
                  </a:tr>
                  <a:tr h="370840">
                    <a:tc>
                      <a:txBody>
                        <a:bodyPr/>
                        <a:lstStyle/>
                        <a:p>
                          <a:r>
                            <a:rPr lang="en-US" dirty="0" smtClean="0">
                              <a:latin typeface="Candara Light" panose="020E0502030303020204" pitchFamily="34" charset="0"/>
                            </a:rPr>
                            <a:t>ED</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ED</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0</a:t>
                          </a:r>
                          <a:endParaRPr lang="uk-UA" dirty="0">
                            <a:latin typeface="Candara Light" panose="020E0502030303020204" pitchFamily="34" charset="0"/>
                          </a:endParaRPr>
                        </a:p>
                      </a:txBody>
                      <a:tcPr/>
                    </a:tc>
                    <a:extLst>
                      <a:ext uri="{0D108BD9-81ED-4DB2-BD59-A6C34878D82A}">
                        <a16:rowId xmlns:a16="http://schemas.microsoft.com/office/drawing/2014/main" val="2507371233"/>
                      </a:ext>
                    </a:extLst>
                  </a:tr>
                  <a:tr h="370840">
                    <a:tc>
                      <a:txBody>
                        <a:bodyPr/>
                        <a:lstStyle/>
                        <a:p>
                          <a:r>
                            <a:rPr lang="en-US" dirty="0" smtClean="0">
                              <a:latin typeface="Candara Light" panose="020E0502030303020204" pitchFamily="34" charset="0"/>
                            </a:rPr>
                            <a:t>DF</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DCF</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extLst>
                      <a:ext uri="{0D108BD9-81ED-4DB2-BD59-A6C34878D82A}">
                        <a16:rowId xmlns:a16="http://schemas.microsoft.com/office/drawing/2014/main" val="3328211186"/>
                      </a:ext>
                    </a:extLst>
                  </a:tr>
                </a:tbl>
              </a:graphicData>
            </a:graphic>
          </p:graphicFrame>
        </mc:Choice>
        <mc:Fallback xmlns="">
          <p:graphicFrame>
            <p:nvGraphicFramePr>
              <p:cNvPr id="16" name="Таблица 15"/>
              <p:cNvGraphicFramePr>
                <a:graphicFrameLocks noGrp="1"/>
              </p:cNvGraphicFramePr>
              <p:nvPr>
                <p:extLst>
                  <p:ext uri="{D42A27DB-BD31-4B8C-83A1-F6EECF244321}">
                    <p14:modId xmlns:p14="http://schemas.microsoft.com/office/powerpoint/2010/main" val="2228612385"/>
                  </p:ext>
                </p:extLst>
              </p:nvPr>
            </p:nvGraphicFramePr>
            <p:xfrm>
              <a:off x="8909297" y="1501720"/>
              <a:ext cx="2837152" cy="4617720"/>
            </p:xfrm>
            <a:graphic>
              <a:graphicData uri="http://schemas.openxmlformats.org/drawingml/2006/table">
                <a:tbl>
                  <a:tblPr firstRow="1" bandRow="1">
                    <a:tableStyleId>{5C22544A-7EE6-4342-B048-85BDC9FD1C3A}</a:tableStyleId>
                  </a:tblPr>
                  <a:tblGrid>
                    <a:gridCol w="578585">
                      <a:extLst>
                        <a:ext uri="{9D8B030D-6E8A-4147-A177-3AD203B41FA5}">
                          <a16:colId xmlns:a16="http://schemas.microsoft.com/office/drawing/2014/main" val="4251446745"/>
                        </a:ext>
                      </a:extLst>
                    </a:gridCol>
                    <a:gridCol w="839991">
                      <a:extLst>
                        <a:ext uri="{9D8B030D-6E8A-4147-A177-3AD203B41FA5}">
                          <a16:colId xmlns:a16="http://schemas.microsoft.com/office/drawing/2014/main" val="2302459048"/>
                        </a:ext>
                      </a:extLst>
                    </a:gridCol>
                    <a:gridCol w="709288">
                      <a:extLst>
                        <a:ext uri="{9D8B030D-6E8A-4147-A177-3AD203B41FA5}">
                          <a16:colId xmlns:a16="http://schemas.microsoft.com/office/drawing/2014/main" val="3427524716"/>
                        </a:ext>
                      </a:extLst>
                    </a:gridCol>
                    <a:gridCol w="709288">
                      <a:extLst>
                        <a:ext uri="{9D8B030D-6E8A-4147-A177-3AD203B41FA5}">
                          <a16:colId xmlns:a16="http://schemas.microsoft.com/office/drawing/2014/main" val="784170464"/>
                        </a:ext>
                      </a:extLst>
                    </a:gridCol>
                  </a:tblGrid>
                  <a:tr h="370840">
                    <a:tc>
                      <a:txBody>
                        <a:bodyPr/>
                        <a:lstStyle/>
                        <a:p>
                          <a:endParaRPr lang="uk-UA"/>
                        </a:p>
                      </a:txBody>
                      <a:tcPr>
                        <a:blipFill>
                          <a:blip r:embed="rId5"/>
                          <a:stretch>
                            <a:fillRect l="-1053" t="-1639" r="-395789" b="-1167213"/>
                          </a:stretch>
                        </a:blipFill>
                      </a:tcPr>
                    </a:tc>
                    <a:tc>
                      <a:txBody>
                        <a:bodyPr/>
                        <a:lstStyle/>
                        <a:p>
                          <a:endParaRPr lang="uk-UA" dirty="0"/>
                        </a:p>
                      </a:txBody>
                      <a:tcPr/>
                    </a:tc>
                    <a:tc>
                      <a:txBody>
                        <a:bodyPr/>
                        <a:lstStyle/>
                        <a:p>
                          <a:endParaRPr lang="uk-UA"/>
                        </a:p>
                      </a:txBody>
                      <a:tcPr>
                        <a:blipFill>
                          <a:blip r:embed="rId5"/>
                          <a:stretch>
                            <a:fillRect l="-200000" t="-1639" r="-103419" b="-1167213"/>
                          </a:stretch>
                        </a:blipFill>
                      </a:tcPr>
                    </a:tc>
                    <a:tc>
                      <a:txBody>
                        <a:bodyPr/>
                        <a:lstStyle/>
                        <a:p>
                          <a:endParaRPr lang="uk-UA"/>
                        </a:p>
                      </a:txBody>
                      <a:tcPr>
                        <a:blipFill>
                          <a:blip r:embed="rId5"/>
                          <a:stretch>
                            <a:fillRect l="-302586" t="-1639" r="-4310" b="-1167213"/>
                          </a:stretch>
                        </a:blipFill>
                      </a:tcPr>
                    </a:tc>
                    <a:extLst>
                      <a:ext uri="{0D108BD9-81ED-4DB2-BD59-A6C34878D82A}">
                        <a16:rowId xmlns:a16="http://schemas.microsoft.com/office/drawing/2014/main" val="36705670"/>
                      </a:ext>
                    </a:extLst>
                  </a:tr>
                  <a:tr h="370840">
                    <a:tc>
                      <a:txBody>
                        <a:bodyPr/>
                        <a:lstStyle/>
                        <a:p>
                          <a:r>
                            <a:rPr lang="en-US" dirty="0" smtClean="0">
                              <a:latin typeface="Candara Light" panose="020E0502030303020204" pitchFamily="34" charset="0"/>
                            </a:rPr>
                            <a:t>AE</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AE</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0</a:t>
                          </a:r>
                          <a:endParaRPr lang="uk-UA" dirty="0">
                            <a:latin typeface="Candara Light" panose="020E0502030303020204" pitchFamily="34" charset="0"/>
                          </a:endParaRPr>
                        </a:p>
                      </a:txBody>
                      <a:tcPr/>
                    </a:tc>
                    <a:extLst>
                      <a:ext uri="{0D108BD9-81ED-4DB2-BD59-A6C34878D82A}">
                        <a16:rowId xmlns:a16="http://schemas.microsoft.com/office/drawing/2014/main" val="2281704080"/>
                      </a:ext>
                    </a:extLst>
                  </a:tr>
                  <a:tr h="370840">
                    <a:tc>
                      <a:txBody>
                        <a:bodyPr/>
                        <a:lstStyle/>
                        <a:p>
                          <a:r>
                            <a:rPr lang="en-US" dirty="0" smtClean="0">
                              <a:latin typeface="Candara Light" panose="020E0502030303020204" pitchFamily="34" charset="0"/>
                            </a:rPr>
                            <a:t>AB</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AB</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0</a:t>
                          </a:r>
                          <a:endParaRPr lang="uk-UA" dirty="0">
                            <a:latin typeface="Candara Light" panose="020E0502030303020204" pitchFamily="34" charset="0"/>
                          </a:endParaRPr>
                        </a:p>
                      </a:txBody>
                      <a:tcPr/>
                    </a:tc>
                    <a:extLst>
                      <a:ext uri="{0D108BD9-81ED-4DB2-BD59-A6C34878D82A}">
                        <a16:rowId xmlns:a16="http://schemas.microsoft.com/office/drawing/2014/main" val="2610015823"/>
                      </a:ext>
                    </a:extLst>
                  </a:tr>
                  <a:tr h="370840">
                    <a:tc>
                      <a:txBody>
                        <a:bodyPr/>
                        <a:lstStyle/>
                        <a:p>
                          <a:r>
                            <a:rPr lang="en-US" dirty="0" smtClean="0">
                              <a:latin typeface="Candara Light" panose="020E0502030303020204" pitchFamily="34" charset="0"/>
                            </a:rPr>
                            <a:t>AF</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ABCF</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extLst>
                      <a:ext uri="{0D108BD9-81ED-4DB2-BD59-A6C34878D82A}">
                        <a16:rowId xmlns:a16="http://schemas.microsoft.com/office/drawing/2014/main" val="1179559947"/>
                      </a:ext>
                    </a:extLst>
                  </a:tr>
                  <a:tr h="370840">
                    <a:tc>
                      <a:txBody>
                        <a:bodyPr/>
                        <a:lstStyle/>
                        <a:p>
                          <a:r>
                            <a:rPr lang="en-US" dirty="0" smtClean="0">
                              <a:latin typeface="Candara Light" panose="020E0502030303020204" pitchFamily="34" charset="0"/>
                            </a:rPr>
                            <a:t>AD</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AED</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0</a:t>
                          </a:r>
                          <a:endParaRPr lang="uk-UA" dirty="0">
                            <a:latin typeface="Candara Light" panose="020E0502030303020204" pitchFamily="34" charset="0"/>
                          </a:endParaRPr>
                        </a:p>
                      </a:txBody>
                      <a:tcPr/>
                    </a:tc>
                    <a:extLst>
                      <a:ext uri="{0D108BD9-81ED-4DB2-BD59-A6C34878D82A}">
                        <a16:rowId xmlns:a16="http://schemas.microsoft.com/office/drawing/2014/main" val="2627187088"/>
                      </a:ext>
                    </a:extLst>
                  </a:tr>
                  <a:tr h="370840">
                    <a:tc>
                      <a:txBody>
                        <a:bodyPr/>
                        <a:lstStyle/>
                        <a:p>
                          <a:r>
                            <a:rPr lang="en-US" dirty="0" smtClean="0">
                              <a:latin typeface="Candara Light" panose="020E0502030303020204" pitchFamily="34" charset="0"/>
                            </a:rPr>
                            <a:t>BE</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BE</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0</a:t>
                          </a:r>
                          <a:endParaRPr lang="uk-UA" dirty="0">
                            <a:latin typeface="Candara Light" panose="020E0502030303020204" pitchFamily="34" charset="0"/>
                          </a:endParaRPr>
                        </a:p>
                      </a:txBody>
                      <a:tcPr/>
                    </a:tc>
                    <a:extLst>
                      <a:ext uri="{0D108BD9-81ED-4DB2-BD59-A6C34878D82A}">
                        <a16:rowId xmlns:a16="http://schemas.microsoft.com/office/drawing/2014/main" val="2459497545"/>
                      </a:ext>
                    </a:extLst>
                  </a:tr>
                  <a:tr h="370840">
                    <a:tc>
                      <a:txBody>
                        <a:bodyPr/>
                        <a:lstStyle/>
                        <a:p>
                          <a:r>
                            <a:rPr lang="en-US" dirty="0" smtClean="0">
                              <a:latin typeface="Candara Light" panose="020E0502030303020204" pitchFamily="34" charset="0"/>
                            </a:rPr>
                            <a:t>BF</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BCF</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extLst>
                      <a:ext uri="{0D108BD9-81ED-4DB2-BD59-A6C34878D82A}">
                        <a16:rowId xmlns:a16="http://schemas.microsoft.com/office/drawing/2014/main" val="273523202"/>
                      </a:ext>
                    </a:extLst>
                  </a:tr>
                  <a:tr h="640080">
                    <a:tc>
                      <a:txBody>
                        <a:bodyPr/>
                        <a:lstStyle/>
                        <a:p>
                          <a:r>
                            <a:rPr lang="en-US" dirty="0" smtClean="0">
                              <a:latin typeface="Candara Light" panose="020E0502030303020204" pitchFamily="34" charset="0"/>
                            </a:rPr>
                            <a:t>BD</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BED, BCD</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2</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extLst>
                      <a:ext uri="{0D108BD9-81ED-4DB2-BD59-A6C34878D82A}">
                        <a16:rowId xmlns:a16="http://schemas.microsoft.com/office/drawing/2014/main" val="2756133442"/>
                      </a:ext>
                    </a:extLst>
                  </a:tr>
                  <a:tr h="640080">
                    <a:tc>
                      <a:txBody>
                        <a:bodyPr/>
                        <a:lstStyle/>
                        <a:p>
                          <a:r>
                            <a:rPr lang="en-US" dirty="0" smtClean="0">
                              <a:latin typeface="Candara Light" panose="020E0502030303020204" pitchFamily="34" charset="0"/>
                            </a:rPr>
                            <a:t>EF</a:t>
                          </a:r>
                          <a:endParaRPr lang="uk-UA" dirty="0">
                            <a:latin typeface="Candara Light" panose="020E0502030303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ndara Light" panose="020E0502030303020204" pitchFamily="34" charset="0"/>
                            </a:rPr>
                            <a:t>EBCF, EDCF</a:t>
                          </a:r>
                          <a:endParaRPr lang="uk-UA" dirty="0" smtClean="0">
                            <a:latin typeface="Candara Light" panose="020E0502030303020204" pitchFamily="34" charset="0"/>
                          </a:endParaRPr>
                        </a:p>
                      </a:txBody>
                      <a:tcPr/>
                    </a:tc>
                    <a:tc>
                      <a:txBody>
                        <a:bodyPr/>
                        <a:lstStyle/>
                        <a:p>
                          <a:r>
                            <a:rPr lang="en-US" dirty="0" smtClean="0">
                              <a:latin typeface="Candara Light" panose="020E0502030303020204" pitchFamily="34" charset="0"/>
                            </a:rPr>
                            <a:t>2</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2</a:t>
                          </a:r>
                          <a:endParaRPr lang="uk-UA" dirty="0">
                            <a:latin typeface="Candara Light" panose="020E0502030303020204" pitchFamily="34" charset="0"/>
                          </a:endParaRPr>
                        </a:p>
                      </a:txBody>
                      <a:tcPr/>
                    </a:tc>
                    <a:extLst>
                      <a:ext uri="{0D108BD9-81ED-4DB2-BD59-A6C34878D82A}">
                        <a16:rowId xmlns:a16="http://schemas.microsoft.com/office/drawing/2014/main" val="3311817813"/>
                      </a:ext>
                    </a:extLst>
                  </a:tr>
                  <a:tr h="370840">
                    <a:tc>
                      <a:txBody>
                        <a:bodyPr/>
                        <a:lstStyle/>
                        <a:p>
                          <a:r>
                            <a:rPr lang="en-US" dirty="0" smtClean="0">
                              <a:latin typeface="Candara Light" panose="020E0502030303020204" pitchFamily="34" charset="0"/>
                            </a:rPr>
                            <a:t>ED</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ED</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0</a:t>
                          </a:r>
                          <a:endParaRPr lang="uk-UA" dirty="0">
                            <a:latin typeface="Candara Light" panose="020E0502030303020204" pitchFamily="34" charset="0"/>
                          </a:endParaRPr>
                        </a:p>
                      </a:txBody>
                      <a:tcPr/>
                    </a:tc>
                    <a:extLst>
                      <a:ext uri="{0D108BD9-81ED-4DB2-BD59-A6C34878D82A}">
                        <a16:rowId xmlns:a16="http://schemas.microsoft.com/office/drawing/2014/main" val="2507371233"/>
                      </a:ext>
                    </a:extLst>
                  </a:tr>
                  <a:tr h="370840">
                    <a:tc>
                      <a:txBody>
                        <a:bodyPr/>
                        <a:lstStyle/>
                        <a:p>
                          <a:r>
                            <a:rPr lang="en-US" dirty="0" smtClean="0">
                              <a:latin typeface="Candara Light" panose="020E0502030303020204" pitchFamily="34" charset="0"/>
                            </a:rPr>
                            <a:t>DF</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DCF</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tc>
                      <a:txBody>
                        <a:bodyPr/>
                        <a:lstStyle/>
                        <a:p>
                          <a:r>
                            <a:rPr lang="en-US" dirty="0" smtClean="0">
                              <a:latin typeface="Candara Light" panose="020E0502030303020204" pitchFamily="34" charset="0"/>
                            </a:rPr>
                            <a:t>1</a:t>
                          </a:r>
                          <a:endParaRPr lang="uk-UA" dirty="0">
                            <a:latin typeface="Candara Light" panose="020E0502030303020204" pitchFamily="34" charset="0"/>
                          </a:endParaRPr>
                        </a:p>
                      </a:txBody>
                      <a:tcPr/>
                    </a:tc>
                    <a:extLst>
                      <a:ext uri="{0D108BD9-81ED-4DB2-BD59-A6C34878D82A}">
                        <a16:rowId xmlns:a16="http://schemas.microsoft.com/office/drawing/2014/main" val="3328211186"/>
                      </a:ext>
                    </a:extLst>
                  </a:tr>
                </a:tbl>
              </a:graphicData>
            </a:graphic>
          </p:graphicFrame>
        </mc:Fallback>
      </mc:AlternateContent>
      <p:sp>
        <p:nvSpPr>
          <p:cNvPr id="4" name="Прямоугольная выноска 3"/>
          <p:cNvSpPr/>
          <p:nvPr/>
        </p:nvSpPr>
        <p:spPr>
          <a:xfrm>
            <a:off x="5319119" y="5229225"/>
            <a:ext cx="2091331" cy="1043559"/>
          </a:xfrm>
          <a:prstGeom prst="wedgeRectCallout">
            <a:avLst>
              <a:gd name="adj1" fmla="val 40198"/>
              <a:gd name="adj2" fmla="val -926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dirty="0" smtClean="0">
                <a:latin typeface="Bad Script" panose="02000000000000000000" pitchFamily="2" charset="0"/>
              </a:rPr>
              <a:t>В таблиці приклад пошуку показника для вузла С</a:t>
            </a:r>
            <a:endParaRPr lang="uk-UA" dirty="0">
              <a:latin typeface="Bad Script" panose="02000000000000000000" pitchFamily="2" charset="0"/>
            </a:endParaRPr>
          </a:p>
        </p:txBody>
      </p:sp>
    </p:spTree>
    <p:extLst>
      <p:ext uri="{BB962C8B-B14F-4D97-AF65-F5344CB8AC3E}">
        <p14:creationId xmlns:p14="http://schemas.microsoft.com/office/powerpoint/2010/main" val="75010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151145"/>
            <a:ext cx="10058400" cy="817043"/>
          </a:xfrm>
        </p:spPr>
        <p:txBody>
          <a:bodyPr vert="horz" lIns="91440" tIns="45720" rIns="91440" bIns="45720" rtlCol="0" anchor="ctr">
            <a:normAutofit/>
          </a:bodyPr>
          <a:lstStyle/>
          <a:p>
            <a:pPr algn="ctr"/>
            <a:r>
              <a:rPr lang="en-CA" sz="4000" dirty="0"/>
              <a:t>Edge </a:t>
            </a:r>
            <a:r>
              <a:rPr lang="en-CA" sz="4000" dirty="0" err="1"/>
              <a:t>betweenness</a:t>
            </a:r>
            <a:r>
              <a:rPr lang="en-CA" sz="4000" dirty="0"/>
              <a:t> </a:t>
            </a:r>
            <a:endParaRPr lang="uk-UA" sz="4000" dirty="0"/>
          </a:p>
        </p:txBody>
      </p:sp>
      <p:sp>
        <p:nvSpPr>
          <p:cNvPr id="3" name="Объект 2"/>
          <p:cNvSpPr>
            <a:spLocks noGrp="1"/>
          </p:cNvSpPr>
          <p:nvPr>
            <p:ph sz="half" idx="1"/>
          </p:nvPr>
        </p:nvSpPr>
        <p:spPr>
          <a:xfrm>
            <a:off x="7841022" y="1168137"/>
            <a:ext cx="4110186" cy="978946"/>
          </a:xfrm>
        </p:spPr>
        <p:txBody>
          <a:bodyPr vert="horz" lIns="91440" tIns="45720" rIns="91440" bIns="45720" rtlCol="0">
            <a:normAutofit/>
          </a:bodyPr>
          <a:lstStyle/>
          <a:p>
            <a:pPr marL="0" indent="0">
              <a:buNone/>
            </a:pPr>
            <a:r>
              <a:rPr lang="uk-UA" b="1" u="sng" dirty="0" err="1" smtClean="0">
                <a:latin typeface="Bad Script" panose="02000000000000000000" pitchFamily="2" charset="0"/>
              </a:rPr>
              <a:t>Edge</a:t>
            </a:r>
            <a:r>
              <a:rPr lang="uk-UA" b="1" u="sng" dirty="0" smtClean="0">
                <a:latin typeface="Bad Script" panose="02000000000000000000" pitchFamily="2" charset="0"/>
              </a:rPr>
              <a:t> </a:t>
            </a:r>
            <a:r>
              <a:rPr lang="uk-UA" b="1" u="sng" dirty="0" err="1" smtClean="0">
                <a:latin typeface="Bad Script" panose="02000000000000000000" pitchFamily="2" charset="0"/>
              </a:rPr>
              <a:t>betweenness</a:t>
            </a:r>
            <a:r>
              <a:rPr lang="uk-UA" b="1" u="sng" dirty="0" smtClean="0">
                <a:latin typeface="Bad Script" panose="02000000000000000000" pitchFamily="2" charset="0"/>
              </a:rPr>
              <a:t> </a:t>
            </a:r>
            <a:r>
              <a:rPr lang="uk-UA" b="1" u="sng" dirty="0" err="1" smtClean="0">
                <a:latin typeface="Bad Script" panose="02000000000000000000" pitchFamily="2" charset="0"/>
              </a:rPr>
              <a:t>centrality</a:t>
            </a:r>
            <a:r>
              <a:rPr lang="uk-UA" b="1" u="sng" dirty="0" smtClean="0">
                <a:latin typeface="Bad Script" panose="02000000000000000000" pitchFamily="2" charset="0"/>
              </a:rPr>
              <a:t> </a:t>
            </a:r>
            <a:r>
              <a:rPr lang="uk-UA" dirty="0" smtClean="0">
                <a:latin typeface="Bad Script" panose="02000000000000000000" pitchFamily="2" charset="0"/>
              </a:rPr>
              <a:t>визначається як кількість найкоротших шляхів, які проходять через ребро в графі чи мережі.</a:t>
            </a:r>
          </a:p>
          <a:p>
            <a:pPr marL="0" indent="0">
              <a:buNone/>
            </a:pPr>
            <a:endParaRPr lang="uk-UA" dirty="0">
              <a:latin typeface="Bad Script" panose="02000000000000000000" pitchFamily="2" charset="0"/>
            </a:endParaRPr>
          </a:p>
        </p:txBody>
      </p:sp>
      <p:pic>
        <p:nvPicPr>
          <p:cNvPr id="6" name="Объект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948252" y="2347032"/>
            <a:ext cx="3895725" cy="3467924"/>
          </a:xfrm>
        </p:spPr>
      </p:pic>
      <p:sp>
        <p:nvSpPr>
          <p:cNvPr id="5" name="Номер слайда 4"/>
          <p:cNvSpPr>
            <a:spLocks noGrp="1"/>
          </p:cNvSpPr>
          <p:nvPr>
            <p:ph type="sldNum" sz="quarter" idx="12"/>
          </p:nvPr>
        </p:nvSpPr>
        <p:spPr/>
        <p:txBody>
          <a:bodyPr/>
          <a:lstStyle/>
          <a:p>
            <a:fld id="{4FAB73BC-B049-4115-A692-8D63A059BFB8}" type="slidenum">
              <a:rPr lang="en-US" smtClean="0"/>
              <a:t>15</a:t>
            </a:fld>
            <a:endParaRPr lang="en-US" dirty="0"/>
          </a:p>
        </p:txBody>
      </p:sp>
      <mc:AlternateContent xmlns:mc="http://schemas.openxmlformats.org/markup-compatibility/2006" xmlns:a14="http://schemas.microsoft.com/office/drawing/2010/main">
        <mc:Choice Requires="a14">
          <p:graphicFrame>
            <p:nvGraphicFramePr>
              <p:cNvPr id="7" name="Таблица 6"/>
              <p:cNvGraphicFramePr>
                <a:graphicFrameLocks noGrp="1"/>
              </p:cNvGraphicFramePr>
              <p:nvPr>
                <p:extLst/>
              </p:nvPr>
            </p:nvGraphicFramePr>
            <p:xfrm>
              <a:off x="314320" y="810461"/>
              <a:ext cx="7120980" cy="5692590"/>
            </p:xfrm>
            <a:graphic>
              <a:graphicData uri="http://schemas.openxmlformats.org/drawingml/2006/table">
                <a:tbl>
                  <a:tblPr firstRow="1" bandRow="1">
                    <a:tableStyleId>{5C22544A-7EE6-4342-B048-85BDC9FD1C3A}</a:tableStyleId>
                  </a:tblPr>
                  <a:tblGrid>
                    <a:gridCol w="791220">
                      <a:extLst>
                        <a:ext uri="{9D8B030D-6E8A-4147-A177-3AD203B41FA5}">
                          <a16:colId xmlns:a16="http://schemas.microsoft.com/office/drawing/2014/main" val="424920557"/>
                        </a:ext>
                      </a:extLst>
                    </a:gridCol>
                    <a:gridCol w="1094735">
                      <a:extLst>
                        <a:ext uri="{9D8B030D-6E8A-4147-A177-3AD203B41FA5}">
                          <a16:colId xmlns:a16="http://schemas.microsoft.com/office/drawing/2014/main" val="3559045320"/>
                        </a:ext>
                      </a:extLst>
                    </a:gridCol>
                    <a:gridCol w="771525">
                      <a:extLst>
                        <a:ext uri="{9D8B030D-6E8A-4147-A177-3AD203B41FA5}">
                          <a16:colId xmlns:a16="http://schemas.microsoft.com/office/drawing/2014/main" val="2437944153"/>
                        </a:ext>
                      </a:extLst>
                    </a:gridCol>
                    <a:gridCol w="704850">
                      <a:extLst>
                        <a:ext uri="{9D8B030D-6E8A-4147-A177-3AD203B41FA5}">
                          <a16:colId xmlns:a16="http://schemas.microsoft.com/office/drawing/2014/main" val="2223756970"/>
                        </a:ext>
                      </a:extLst>
                    </a:gridCol>
                    <a:gridCol w="685800">
                      <a:extLst>
                        <a:ext uri="{9D8B030D-6E8A-4147-A177-3AD203B41FA5}">
                          <a16:colId xmlns:a16="http://schemas.microsoft.com/office/drawing/2014/main" val="581100593"/>
                        </a:ext>
                      </a:extLst>
                    </a:gridCol>
                    <a:gridCol w="699190">
                      <a:extLst>
                        <a:ext uri="{9D8B030D-6E8A-4147-A177-3AD203B41FA5}">
                          <a16:colId xmlns:a16="http://schemas.microsoft.com/office/drawing/2014/main" val="2274516529"/>
                        </a:ext>
                      </a:extLst>
                    </a:gridCol>
                    <a:gridCol w="791220">
                      <a:extLst>
                        <a:ext uri="{9D8B030D-6E8A-4147-A177-3AD203B41FA5}">
                          <a16:colId xmlns:a16="http://schemas.microsoft.com/office/drawing/2014/main" val="2925323353"/>
                        </a:ext>
                      </a:extLst>
                    </a:gridCol>
                    <a:gridCol w="791220">
                      <a:extLst>
                        <a:ext uri="{9D8B030D-6E8A-4147-A177-3AD203B41FA5}">
                          <a16:colId xmlns:a16="http://schemas.microsoft.com/office/drawing/2014/main" val="2217010584"/>
                        </a:ext>
                      </a:extLst>
                    </a:gridCol>
                    <a:gridCol w="791220">
                      <a:extLst>
                        <a:ext uri="{9D8B030D-6E8A-4147-A177-3AD203B41FA5}">
                          <a16:colId xmlns:a16="http://schemas.microsoft.com/office/drawing/2014/main" val="278913310"/>
                        </a:ext>
                      </a:extLst>
                    </a:gridCol>
                  </a:tblGrid>
                  <a:tr h="316255">
                    <a:tc rowSpan="2">
                      <a:txBody>
                        <a:bodyPr/>
                        <a:lstStyle/>
                        <a:p>
                          <a:pPr algn="ctr"/>
                          <a14:m>
                            <m:oMathPara xmlns:m="http://schemas.openxmlformats.org/officeDocument/2006/math">
                              <m:oMathParaPr>
                                <m:jc m:val="centerGroup"/>
                              </m:oMathParaPr>
                              <m:oMath xmlns:m="http://schemas.openxmlformats.org/officeDocument/2006/math">
                                <m:sSub>
                                  <m:sSubPr>
                                    <m:ctrlPr>
                                      <a:rPr lang="uk-UA" sz="1200" i="1" smtClean="0">
                                        <a:latin typeface="Cambria Math" panose="02040503050406030204" pitchFamily="18" charset="0"/>
                                      </a:rPr>
                                    </m:ctrlPr>
                                  </m:sSubPr>
                                  <m:e>
                                    <m:r>
                                      <a:rPr lang="en-US" sz="1200" b="1" i="1" smtClean="0">
                                        <a:latin typeface="Cambria Math" panose="02040503050406030204" pitchFamily="18" charset="0"/>
                                      </a:rPr>
                                      <m:t>𝒗</m:t>
                                    </m:r>
                                  </m:e>
                                  <m:sub>
                                    <m:r>
                                      <a:rPr lang="en-US" sz="1200" b="1" i="1" smtClean="0">
                                        <a:latin typeface="Cambria Math" panose="02040503050406030204" pitchFamily="18" charset="0"/>
                                      </a:rPr>
                                      <m:t>𝒊</m:t>
                                    </m:r>
                                  </m:sub>
                                </m:sSub>
                                <m:sSub>
                                  <m:sSubPr>
                                    <m:ctrlPr>
                                      <a:rPr lang="uk-UA" sz="1200" i="1" smtClean="0">
                                        <a:latin typeface="Cambria Math" panose="02040503050406030204" pitchFamily="18" charset="0"/>
                                      </a:rPr>
                                    </m:ctrlPr>
                                  </m:sSubPr>
                                  <m:e>
                                    <m:r>
                                      <a:rPr lang="en-US" sz="1200" b="1" i="1" smtClean="0">
                                        <a:latin typeface="Cambria Math" panose="02040503050406030204" pitchFamily="18" charset="0"/>
                                      </a:rPr>
                                      <m:t>𝒗</m:t>
                                    </m:r>
                                  </m:e>
                                  <m:sub>
                                    <m:r>
                                      <a:rPr lang="en-US" sz="1200" b="1" i="1" smtClean="0">
                                        <a:latin typeface="Cambria Math" panose="02040503050406030204" pitchFamily="18" charset="0"/>
                                      </a:rPr>
                                      <m:t>𝒋</m:t>
                                    </m:r>
                                  </m:sub>
                                </m:sSub>
                              </m:oMath>
                            </m:oMathPara>
                          </a14:m>
                          <a:endParaRPr lang="uk-UA" sz="1200" dirty="0"/>
                        </a:p>
                      </a:txBody>
                      <a:tcPr anchor="ctr"/>
                    </a:tc>
                    <a:tc rowSpan="2">
                      <a:txBody>
                        <a:bodyPr/>
                        <a:lstStyle/>
                        <a:p>
                          <a:pPr algn="ctr"/>
                          <a:r>
                            <a:rPr lang="uk-UA" sz="1200" dirty="0" smtClean="0"/>
                            <a:t>Шляхи</a:t>
                          </a:r>
                          <a:endParaRPr lang="uk-UA" sz="1200" dirty="0"/>
                        </a:p>
                      </a:txBody>
                      <a:tcPr anchor="ct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uk-UA" sz="1200" i="1" smtClean="0">
                                        <a:latin typeface="Cambria Math" panose="02040503050406030204" pitchFamily="18" charset="0"/>
                                      </a:rPr>
                                    </m:ctrlPr>
                                  </m:sSubPr>
                                  <m:e>
                                    <m:r>
                                      <a:rPr lang="en-US" sz="1200" b="1" i="1" smtClean="0">
                                        <a:latin typeface="Cambria Math" panose="02040503050406030204" pitchFamily="18" charset="0"/>
                                      </a:rPr>
                                      <m:t>𝒆</m:t>
                                    </m:r>
                                  </m:e>
                                  <m:sub>
                                    <m:r>
                                      <a:rPr lang="en-US" sz="1200" b="1" i="1" smtClean="0">
                                        <a:latin typeface="Cambria Math" panose="02040503050406030204" pitchFamily="18" charset="0"/>
                                      </a:rPr>
                                      <m:t>𝒊𝒋</m:t>
                                    </m:r>
                                  </m:sub>
                                </m:sSub>
                              </m:oMath>
                            </m:oMathPara>
                          </a14:m>
                          <a:endParaRPr lang="uk-UA" sz="1200" dirty="0" smtClean="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uk-UA" sz="1200" dirty="0" smtClean="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uk-UA" sz="1200" dirty="0" smtClean="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uk-UA" sz="1200" dirty="0" smtClean="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uk-UA" sz="1200" dirty="0" smtClean="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uk-UA" sz="1200" dirty="0" smtClean="0"/>
                        </a:p>
                      </a:txBody>
                      <a:tcPr/>
                    </a:tc>
                    <a:tc hMerge="1">
                      <a:txBody>
                        <a:bodyPr/>
                        <a:lstStyle/>
                        <a:p>
                          <a:pPr algn="ctr"/>
                          <a:endParaRPr lang="uk-UA" sz="1200" dirty="0"/>
                        </a:p>
                      </a:txBody>
                      <a:tcPr/>
                    </a:tc>
                    <a:extLst>
                      <a:ext uri="{0D108BD9-81ED-4DB2-BD59-A6C34878D82A}">
                        <a16:rowId xmlns:a16="http://schemas.microsoft.com/office/drawing/2014/main" val="3848070947"/>
                      </a:ext>
                    </a:extLst>
                  </a:tr>
                  <a:tr h="316255">
                    <a:tc vMerge="1">
                      <a:txBody>
                        <a:bodyPr/>
                        <a:lstStyle/>
                        <a:p>
                          <a:pPr algn="ctr"/>
                          <a:endParaRPr lang="uk-UA" sz="1200" dirty="0"/>
                        </a:p>
                      </a:txBody>
                      <a:tcPr/>
                    </a:tc>
                    <a:tc vMerge="1">
                      <a:txBody>
                        <a:bodyPr/>
                        <a:lstStyle/>
                        <a:p>
                          <a:pPr algn="ctr"/>
                          <a:endParaRPr lang="uk-UA"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AB</a:t>
                          </a:r>
                          <a:endParaRPr lang="uk-UA"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AE</a:t>
                          </a:r>
                          <a:endParaRPr lang="uk-UA"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BE</a:t>
                          </a:r>
                          <a:endParaRPr lang="uk-UA"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BC</a:t>
                          </a:r>
                          <a:endParaRPr lang="uk-UA"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CD</a:t>
                          </a:r>
                          <a:endParaRPr lang="uk-UA"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CF</a:t>
                          </a:r>
                          <a:endParaRPr lang="uk-UA" sz="1200" dirty="0" smtClean="0"/>
                        </a:p>
                      </a:txBody>
                      <a:tcPr/>
                    </a:tc>
                    <a:tc>
                      <a:txBody>
                        <a:bodyPr/>
                        <a:lstStyle/>
                        <a:p>
                          <a:pPr algn="ctr"/>
                          <a:r>
                            <a:rPr lang="en-US" sz="1200" dirty="0" smtClean="0"/>
                            <a:t>ED</a:t>
                          </a:r>
                          <a:endParaRPr lang="uk-UA" sz="1200" dirty="0"/>
                        </a:p>
                      </a:txBody>
                      <a:tcPr/>
                    </a:tc>
                    <a:extLst>
                      <a:ext uri="{0D108BD9-81ED-4DB2-BD59-A6C34878D82A}">
                        <a16:rowId xmlns:a16="http://schemas.microsoft.com/office/drawing/2014/main" val="1020865038"/>
                      </a:ext>
                    </a:extLst>
                  </a:tr>
                  <a:tr h="316255">
                    <a:tc>
                      <a:txBody>
                        <a:bodyPr/>
                        <a:lstStyle/>
                        <a:p>
                          <a:pPr algn="ctr"/>
                          <a:r>
                            <a:rPr lang="en-US" sz="1200" dirty="0" smtClean="0"/>
                            <a:t>AB</a:t>
                          </a:r>
                          <a:endParaRPr lang="uk-UA" sz="1200" dirty="0"/>
                        </a:p>
                      </a:txBody>
                      <a:tcPr/>
                    </a:tc>
                    <a:tc>
                      <a:txBody>
                        <a:bodyPr/>
                        <a:lstStyle/>
                        <a:p>
                          <a:r>
                            <a:rPr lang="en-US" sz="1200" dirty="0" smtClean="0"/>
                            <a:t>AB</a:t>
                          </a: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extLst>
                      <a:ext uri="{0D108BD9-81ED-4DB2-BD59-A6C34878D82A}">
                        <a16:rowId xmlns:a16="http://schemas.microsoft.com/office/drawing/2014/main" val="2464740691"/>
                      </a:ext>
                    </a:extLst>
                  </a:tr>
                  <a:tr h="316255">
                    <a:tc>
                      <a:txBody>
                        <a:bodyPr/>
                        <a:lstStyle/>
                        <a:p>
                          <a:pPr algn="ctr"/>
                          <a:r>
                            <a:rPr lang="en-US" sz="1200" dirty="0" smtClean="0"/>
                            <a:t>AC</a:t>
                          </a:r>
                          <a:endParaRPr lang="uk-UA" sz="1200" dirty="0"/>
                        </a:p>
                      </a:txBody>
                      <a:tcPr/>
                    </a:tc>
                    <a:tc>
                      <a:txBody>
                        <a:bodyPr/>
                        <a:lstStyle/>
                        <a:p>
                          <a:r>
                            <a:rPr lang="en-US" sz="1200" dirty="0" smtClean="0"/>
                            <a:t>ABC</a:t>
                          </a: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extLst>
                      <a:ext uri="{0D108BD9-81ED-4DB2-BD59-A6C34878D82A}">
                        <a16:rowId xmlns:a16="http://schemas.microsoft.com/office/drawing/2014/main" val="3940908989"/>
                      </a:ext>
                    </a:extLst>
                  </a:tr>
                  <a:tr h="316255">
                    <a:tc>
                      <a:txBody>
                        <a:bodyPr/>
                        <a:lstStyle/>
                        <a:p>
                          <a:pPr algn="ctr"/>
                          <a:r>
                            <a:rPr lang="en-US" sz="1200" dirty="0" smtClean="0"/>
                            <a:t>AD</a:t>
                          </a:r>
                          <a:endParaRPr lang="uk-UA" sz="1200" dirty="0"/>
                        </a:p>
                      </a:txBody>
                      <a:tcPr/>
                    </a:tc>
                    <a:tc>
                      <a:txBody>
                        <a:bodyPr/>
                        <a:lstStyle/>
                        <a:p>
                          <a:r>
                            <a:rPr lang="en-US" sz="1200" dirty="0" smtClean="0"/>
                            <a:t>AED</a:t>
                          </a: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extLst>
                      <a:ext uri="{0D108BD9-81ED-4DB2-BD59-A6C34878D82A}">
                        <a16:rowId xmlns:a16="http://schemas.microsoft.com/office/drawing/2014/main" val="1234412646"/>
                      </a:ext>
                    </a:extLst>
                  </a:tr>
                  <a:tr h="316255">
                    <a:tc>
                      <a:txBody>
                        <a:bodyPr/>
                        <a:lstStyle/>
                        <a:p>
                          <a:pPr algn="ctr"/>
                          <a:r>
                            <a:rPr lang="en-US" sz="1200" dirty="0" smtClean="0"/>
                            <a:t>AE</a:t>
                          </a:r>
                          <a:endParaRPr lang="uk-UA" sz="1200" dirty="0"/>
                        </a:p>
                      </a:txBody>
                      <a:tcPr/>
                    </a:tc>
                    <a:tc>
                      <a:txBody>
                        <a:bodyPr/>
                        <a:lstStyle/>
                        <a:p>
                          <a:r>
                            <a:rPr lang="en-US" sz="1200" dirty="0" smtClean="0"/>
                            <a:t>AE</a:t>
                          </a: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extLst>
                      <a:ext uri="{0D108BD9-81ED-4DB2-BD59-A6C34878D82A}">
                        <a16:rowId xmlns:a16="http://schemas.microsoft.com/office/drawing/2014/main" val="2854768219"/>
                      </a:ext>
                    </a:extLst>
                  </a:tr>
                  <a:tr h="316255">
                    <a:tc>
                      <a:txBody>
                        <a:bodyPr/>
                        <a:lstStyle/>
                        <a:p>
                          <a:pPr algn="ctr"/>
                          <a:r>
                            <a:rPr lang="en-US" sz="1200" dirty="0" smtClean="0"/>
                            <a:t>AF</a:t>
                          </a:r>
                          <a:endParaRPr lang="uk-UA" sz="1200" dirty="0"/>
                        </a:p>
                      </a:txBody>
                      <a:tcPr/>
                    </a:tc>
                    <a:tc>
                      <a:txBody>
                        <a:bodyPr/>
                        <a:lstStyle/>
                        <a:p>
                          <a:r>
                            <a:rPr lang="en-US" sz="1200" dirty="0" smtClean="0"/>
                            <a:t>ABCF</a:t>
                          </a: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extLst>
                      <a:ext uri="{0D108BD9-81ED-4DB2-BD59-A6C34878D82A}">
                        <a16:rowId xmlns:a16="http://schemas.microsoft.com/office/drawing/2014/main" val="2006559394"/>
                      </a:ext>
                    </a:extLst>
                  </a:tr>
                  <a:tr h="316255">
                    <a:tc>
                      <a:txBody>
                        <a:bodyPr/>
                        <a:lstStyle/>
                        <a:p>
                          <a:pPr algn="ctr"/>
                          <a:r>
                            <a:rPr lang="en-US" sz="1200" dirty="0" smtClean="0"/>
                            <a:t>BC</a:t>
                          </a:r>
                          <a:endParaRPr lang="uk-UA" sz="1200" dirty="0"/>
                        </a:p>
                      </a:txBody>
                      <a:tcPr/>
                    </a:tc>
                    <a:tc>
                      <a:txBody>
                        <a:bodyPr/>
                        <a:lstStyle/>
                        <a:p>
                          <a:r>
                            <a:rPr lang="en-US" sz="1200" dirty="0" smtClean="0"/>
                            <a:t>BC</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extLst>
                      <a:ext uri="{0D108BD9-81ED-4DB2-BD59-A6C34878D82A}">
                        <a16:rowId xmlns:a16="http://schemas.microsoft.com/office/drawing/2014/main" val="930680102"/>
                      </a:ext>
                    </a:extLst>
                  </a:tr>
                  <a:tr h="316255">
                    <a:tc>
                      <a:txBody>
                        <a:bodyPr/>
                        <a:lstStyle/>
                        <a:p>
                          <a:pPr algn="ctr"/>
                          <a:r>
                            <a:rPr lang="en-US" sz="1200" dirty="0" smtClean="0"/>
                            <a:t>BD</a:t>
                          </a:r>
                          <a:endParaRPr lang="uk-UA" sz="1200" dirty="0"/>
                        </a:p>
                      </a:txBody>
                      <a:tcPr/>
                    </a:tc>
                    <a:tc>
                      <a:txBody>
                        <a:bodyPr/>
                        <a:lstStyle/>
                        <a:p>
                          <a:r>
                            <a:rPr lang="en-US" sz="1200" dirty="0" smtClean="0"/>
                            <a:t>BED, BCD</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0.50</a:t>
                          </a:r>
                          <a:endParaRPr lang="uk-UA" sz="1200" dirty="0"/>
                        </a:p>
                      </a:txBody>
                      <a:tcPr/>
                    </a:tc>
                    <a:tc>
                      <a:txBody>
                        <a:bodyPr/>
                        <a:lstStyle/>
                        <a:p>
                          <a:pPr algn="ctr"/>
                          <a:r>
                            <a:rPr lang="en-US" sz="1200" dirty="0" smtClean="0"/>
                            <a:t>0.50</a:t>
                          </a:r>
                          <a:endParaRPr lang="uk-UA" sz="1200" dirty="0"/>
                        </a:p>
                      </a:txBody>
                      <a:tcPr/>
                    </a:tc>
                    <a:tc>
                      <a:txBody>
                        <a:bodyPr/>
                        <a:lstStyle/>
                        <a:p>
                          <a:pPr algn="ctr"/>
                          <a:r>
                            <a:rPr lang="en-US" sz="1200" dirty="0" smtClean="0"/>
                            <a:t>0.50</a:t>
                          </a:r>
                          <a:endParaRPr lang="uk-UA" sz="1200" dirty="0"/>
                        </a:p>
                      </a:txBody>
                      <a:tcPr/>
                    </a:tc>
                    <a:tc>
                      <a:txBody>
                        <a:bodyPr/>
                        <a:lstStyle/>
                        <a:p>
                          <a:pPr algn="ctr"/>
                          <a:endParaRPr lang="uk-UA" sz="1200" dirty="0"/>
                        </a:p>
                      </a:txBody>
                      <a:tcPr/>
                    </a:tc>
                    <a:tc>
                      <a:txBody>
                        <a:bodyPr/>
                        <a:lstStyle/>
                        <a:p>
                          <a:pPr algn="ctr"/>
                          <a:r>
                            <a:rPr lang="en-US" sz="1200" dirty="0" smtClean="0"/>
                            <a:t>0.50</a:t>
                          </a:r>
                          <a:endParaRPr lang="uk-UA" sz="1200" dirty="0"/>
                        </a:p>
                      </a:txBody>
                      <a:tcPr/>
                    </a:tc>
                    <a:extLst>
                      <a:ext uri="{0D108BD9-81ED-4DB2-BD59-A6C34878D82A}">
                        <a16:rowId xmlns:a16="http://schemas.microsoft.com/office/drawing/2014/main" val="2369147599"/>
                      </a:ext>
                    </a:extLst>
                  </a:tr>
                  <a:tr h="316255">
                    <a:tc>
                      <a:txBody>
                        <a:bodyPr/>
                        <a:lstStyle/>
                        <a:p>
                          <a:pPr algn="ctr"/>
                          <a:r>
                            <a:rPr lang="en-US" sz="1200" dirty="0" smtClean="0"/>
                            <a:t>BE</a:t>
                          </a:r>
                          <a:endParaRPr lang="uk-UA" sz="1200" dirty="0"/>
                        </a:p>
                      </a:txBody>
                      <a:tcPr/>
                    </a:tc>
                    <a:tc>
                      <a:txBody>
                        <a:bodyPr/>
                        <a:lstStyle/>
                        <a:p>
                          <a:r>
                            <a:rPr lang="en-US" sz="1200" dirty="0" smtClean="0"/>
                            <a:t>BE</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extLst>
                      <a:ext uri="{0D108BD9-81ED-4DB2-BD59-A6C34878D82A}">
                        <a16:rowId xmlns:a16="http://schemas.microsoft.com/office/drawing/2014/main" val="3529839198"/>
                      </a:ext>
                    </a:extLst>
                  </a:tr>
                  <a:tr h="316255">
                    <a:tc>
                      <a:txBody>
                        <a:bodyPr/>
                        <a:lstStyle/>
                        <a:p>
                          <a:pPr algn="ctr"/>
                          <a:r>
                            <a:rPr lang="en-US" sz="1200" dirty="0" smtClean="0"/>
                            <a:t>BF</a:t>
                          </a:r>
                          <a:endParaRPr lang="uk-UA" sz="1200" dirty="0"/>
                        </a:p>
                      </a:txBody>
                      <a:tcPr/>
                    </a:tc>
                    <a:tc>
                      <a:txBody>
                        <a:bodyPr/>
                        <a:lstStyle/>
                        <a:p>
                          <a:r>
                            <a:rPr lang="en-US" sz="1200" dirty="0" smtClean="0"/>
                            <a:t>BCF</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extLst>
                      <a:ext uri="{0D108BD9-81ED-4DB2-BD59-A6C34878D82A}">
                        <a16:rowId xmlns:a16="http://schemas.microsoft.com/office/drawing/2014/main" val="1841415926"/>
                      </a:ext>
                    </a:extLst>
                  </a:tr>
                  <a:tr h="316255">
                    <a:tc>
                      <a:txBody>
                        <a:bodyPr/>
                        <a:lstStyle/>
                        <a:p>
                          <a:pPr algn="ctr"/>
                          <a:r>
                            <a:rPr lang="en-US" sz="1200" dirty="0" smtClean="0"/>
                            <a:t>CE</a:t>
                          </a:r>
                          <a:endParaRPr lang="uk-UA" sz="1200" dirty="0"/>
                        </a:p>
                      </a:txBody>
                      <a:tcPr/>
                    </a:tc>
                    <a:tc>
                      <a:txBody>
                        <a:bodyPr/>
                        <a:lstStyle/>
                        <a:p>
                          <a:r>
                            <a:rPr lang="en-US" sz="1200" dirty="0" smtClean="0"/>
                            <a:t>CDE, CBE</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0.50</a:t>
                          </a:r>
                          <a:endParaRPr lang="uk-UA" sz="1200" dirty="0"/>
                        </a:p>
                      </a:txBody>
                      <a:tcPr/>
                    </a:tc>
                    <a:tc>
                      <a:txBody>
                        <a:bodyPr/>
                        <a:lstStyle/>
                        <a:p>
                          <a:pPr algn="ctr"/>
                          <a:r>
                            <a:rPr lang="en-US" sz="1200" dirty="0" smtClean="0"/>
                            <a:t>0.50</a:t>
                          </a:r>
                          <a:endParaRPr lang="uk-UA" sz="1200" dirty="0"/>
                        </a:p>
                      </a:txBody>
                      <a:tcPr/>
                    </a:tc>
                    <a:tc>
                      <a:txBody>
                        <a:bodyPr/>
                        <a:lstStyle/>
                        <a:p>
                          <a:pPr algn="ctr"/>
                          <a:r>
                            <a:rPr lang="en-US" sz="1200" dirty="0" smtClean="0"/>
                            <a:t>0.50</a:t>
                          </a:r>
                          <a:endParaRPr lang="uk-UA" sz="1200" dirty="0"/>
                        </a:p>
                      </a:txBody>
                      <a:tcPr/>
                    </a:tc>
                    <a:tc>
                      <a:txBody>
                        <a:bodyPr/>
                        <a:lstStyle/>
                        <a:p>
                          <a:pPr algn="ctr"/>
                          <a:endParaRPr lang="uk-UA" sz="1200" dirty="0"/>
                        </a:p>
                      </a:txBody>
                      <a:tcPr/>
                    </a:tc>
                    <a:tc>
                      <a:txBody>
                        <a:bodyPr/>
                        <a:lstStyle/>
                        <a:p>
                          <a:pPr algn="ctr"/>
                          <a:r>
                            <a:rPr lang="en-US" sz="1200" dirty="0" smtClean="0"/>
                            <a:t>0.50</a:t>
                          </a:r>
                          <a:endParaRPr lang="uk-UA" sz="1200" dirty="0"/>
                        </a:p>
                      </a:txBody>
                      <a:tcPr/>
                    </a:tc>
                    <a:extLst>
                      <a:ext uri="{0D108BD9-81ED-4DB2-BD59-A6C34878D82A}">
                        <a16:rowId xmlns:a16="http://schemas.microsoft.com/office/drawing/2014/main" val="1833594878"/>
                      </a:ext>
                    </a:extLst>
                  </a:tr>
                  <a:tr h="316255">
                    <a:tc>
                      <a:txBody>
                        <a:bodyPr/>
                        <a:lstStyle/>
                        <a:p>
                          <a:pPr algn="ctr"/>
                          <a:r>
                            <a:rPr lang="en-US" sz="1200" dirty="0" smtClean="0"/>
                            <a:t>CD</a:t>
                          </a:r>
                          <a:endParaRPr lang="uk-UA" sz="1200" dirty="0"/>
                        </a:p>
                      </a:txBody>
                      <a:tcPr/>
                    </a:tc>
                    <a:tc>
                      <a:txBody>
                        <a:bodyPr/>
                        <a:lstStyle/>
                        <a:p>
                          <a:r>
                            <a:rPr lang="en-US" sz="1200" dirty="0" smtClean="0"/>
                            <a:t>CD</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tc>
                      <a:txBody>
                        <a:bodyPr/>
                        <a:lstStyle/>
                        <a:p>
                          <a:pPr algn="ctr"/>
                          <a:endParaRPr lang="uk-UA" sz="1200" dirty="0"/>
                        </a:p>
                      </a:txBody>
                      <a:tcPr/>
                    </a:tc>
                    <a:extLst>
                      <a:ext uri="{0D108BD9-81ED-4DB2-BD59-A6C34878D82A}">
                        <a16:rowId xmlns:a16="http://schemas.microsoft.com/office/drawing/2014/main" val="860514632"/>
                      </a:ext>
                    </a:extLst>
                  </a:tr>
                  <a:tr h="316255">
                    <a:tc>
                      <a:txBody>
                        <a:bodyPr/>
                        <a:lstStyle/>
                        <a:p>
                          <a:pPr algn="ctr"/>
                          <a:r>
                            <a:rPr lang="en-US" sz="1200" dirty="0" smtClean="0"/>
                            <a:t>CF</a:t>
                          </a:r>
                          <a:endParaRPr lang="uk-UA" sz="1200" dirty="0"/>
                        </a:p>
                      </a:txBody>
                      <a:tcPr/>
                    </a:tc>
                    <a:tc>
                      <a:txBody>
                        <a:bodyPr/>
                        <a:lstStyle/>
                        <a:p>
                          <a:r>
                            <a:rPr lang="en-US" sz="1200" dirty="0" smtClean="0"/>
                            <a:t>CF</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extLst>
                      <a:ext uri="{0D108BD9-81ED-4DB2-BD59-A6C34878D82A}">
                        <a16:rowId xmlns:a16="http://schemas.microsoft.com/office/drawing/2014/main" val="2149950622"/>
                      </a:ext>
                    </a:extLst>
                  </a:tr>
                  <a:tr h="316255">
                    <a:tc>
                      <a:txBody>
                        <a:bodyPr/>
                        <a:lstStyle/>
                        <a:p>
                          <a:pPr algn="ctr"/>
                          <a:r>
                            <a:rPr lang="en-US" sz="1200" dirty="0" smtClean="0"/>
                            <a:t>DE</a:t>
                          </a:r>
                          <a:endParaRPr lang="uk-UA" sz="1200" dirty="0"/>
                        </a:p>
                      </a:txBody>
                      <a:tcPr/>
                    </a:tc>
                    <a:tc>
                      <a:txBody>
                        <a:bodyPr/>
                        <a:lstStyle/>
                        <a:p>
                          <a:r>
                            <a:rPr lang="en-US" sz="1200" dirty="0" smtClean="0"/>
                            <a:t>DE</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extLst>
                      <a:ext uri="{0D108BD9-81ED-4DB2-BD59-A6C34878D82A}">
                        <a16:rowId xmlns:a16="http://schemas.microsoft.com/office/drawing/2014/main" val="4045333307"/>
                      </a:ext>
                    </a:extLst>
                  </a:tr>
                  <a:tr h="3162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DF</a:t>
                          </a:r>
                          <a:endParaRPr lang="uk-UA" sz="1200" dirty="0" smtClean="0"/>
                        </a:p>
                      </a:txBody>
                      <a:tcPr/>
                    </a:tc>
                    <a:tc>
                      <a:txBody>
                        <a:bodyPr/>
                        <a:lstStyle/>
                        <a:p>
                          <a:r>
                            <a:rPr lang="en-US" sz="1200" dirty="0" smtClean="0"/>
                            <a:t>DCF</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extLst>
                      <a:ext uri="{0D108BD9-81ED-4DB2-BD59-A6C34878D82A}">
                        <a16:rowId xmlns:a16="http://schemas.microsoft.com/office/drawing/2014/main" val="1317335596"/>
                      </a:ext>
                    </a:extLst>
                  </a:tr>
                  <a:tr h="3162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EF</a:t>
                          </a:r>
                          <a:endParaRPr lang="uk-UA" sz="1200" dirty="0" smtClean="0"/>
                        </a:p>
                      </a:txBody>
                      <a:tcPr/>
                    </a:tc>
                    <a:tc>
                      <a:txBody>
                        <a:bodyPr/>
                        <a:lstStyle/>
                        <a:p>
                          <a:r>
                            <a:rPr lang="en-US" sz="1200" dirty="0" smtClean="0"/>
                            <a:t>EDCF, EBCF</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0.50</a:t>
                          </a:r>
                          <a:endParaRPr lang="uk-UA" sz="1200" dirty="0"/>
                        </a:p>
                      </a:txBody>
                      <a:tcPr/>
                    </a:tc>
                    <a:tc>
                      <a:txBody>
                        <a:bodyPr/>
                        <a:lstStyle/>
                        <a:p>
                          <a:pPr algn="ctr"/>
                          <a:r>
                            <a:rPr lang="en-US" sz="1200" dirty="0" smtClean="0"/>
                            <a:t>0.5</a:t>
                          </a:r>
                          <a:endParaRPr lang="uk-UA" sz="1200" dirty="0"/>
                        </a:p>
                      </a:txBody>
                      <a:tcPr/>
                    </a:tc>
                    <a:tc>
                      <a:txBody>
                        <a:bodyPr/>
                        <a:lstStyle/>
                        <a:p>
                          <a:pPr algn="ctr"/>
                          <a:r>
                            <a:rPr lang="en-US" sz="1200" dirty="0" smtClean="0"/>
                            <a:t>1(2/2)</a:t>
                          </a:r>
                          <a:endParaRPr lang="uk-UA" sz="1200" dirty="0"/>
                        </a:p>
                      </a:txBody>
                      <a:tcPr/>
                    </a:tc>
                    <a:tc>
                      <a:txBody>
                        <a:bodyPr/>
                        <a:lstStyle/>
                        <a:p>
                          <a:pPr algn="ctr"/>
                          <a:r>
                            <a:rPr lang="en-US" sz="1200" dirty="0" smtClean="0"/>
                            <a:t>0.50</a:t>
                          </a:r>
                          <a:endParaRPr lang="uk-UA" sz="1200" dirty="0"/>
                        </a:p>
                      </a:txBody>
                      <a:tcPr/>
                    </a:tc>
                    <a:extLst>
                      <a:ext uri="{0D108BD9-81ED-4DB2-BD59-A6C34878D82A}">
                        <a16:rowId xmlns:a16="http://schemas.microsoft.com/office/drawing/2014/main" val="619225040"/>
                      </a:ext>
                    </a:extLst>
                  </a:tr>
                  <a:tr h="316255">
                    <a:tc>
                      <a:txBody>
                        <a:bodyPr/>
                        <a:lstStyle/>
                        <a:p>
                          <a:endParaRPr lang="uk-UA" sz="1200" dirty="0"/>
                        </a:p>
                      </a:txBody>
                      <a:tcPr/>
                    </a:tc>
                    <a:tc>
                      <a:txBody>
                        <a:bodyPr/>
                        <a:lstStyle/>
                        <a:p>
                          <a:endParaRPr lang="uk-UA" sz="1200"/>
                        </a:p>
                      </a:txBody>
                      <a:tcPr/>
                    </a:tc>
                    <a:tc>
                      <a:txBody>
                        <a:bodyPr/>
                        <a:lstStyle/>
                        <a:p>
                          <a:pPr algn="ctr"/>
                          <a:r>
                            <a:rPr lang="en-US" sz="1200" dirty="0" smtClean="0"/>
                            <a:t>3.00</a:t>
                          </a:r>
                          <a:endParaRPr lang="uk-UA" sz="1200" dirty="0"/>
                        </a:p>
                      </a:txBody>
                      <a:tcPr/>
                    </a:tc>
                    <a:tc>
                      <a:txBody>
                        <a:bodyPr/>
                        <a:lstStyle/>
                        <a:p>
                          <a:pPr algn="ctr"/>
                          <a:r>
                            <a:rPr lang="en-US" sz="1200" dirty="0" smtClean="0"/>
                            <a:t>2.00</a:t>
                          </a:r>
                          <a:endParaRPr lang="uk-UA" sz="1200" dirty="0"/>
                        </a:p>
                      </a:txBody>
                      <a:tcPr/>
                    </a:tc>
                    <a:tc>
                      <a:txBody>
                        <a:bodyPr/>
                        <a:lstStyle/>
                        <a:p>
                          <a:pPr algn="ctr"/>
                          <a:r>
                            <a:rPr lang="en-US" sz="1200" dirty="0" smtClean="0"/>
                            <a:t>2.00</a:t>
                          </a:r>
                          <a:endParaRPr lang="uk-UA" sz="1200" dirty="0"/>
                        </a:p>
                      </a:txBody>
                      <a:tcPr/>
                    </a:tc>
                    <a:tc>
                      <a:txBody>
                        <a:bodyPr/>
                        <a:lstStyle/>
                        <a:p>
                          <a:pPr algn="ctr"/>
                          <a:r>
                            <a:rPr lang="en-US" sz="1200" dirty="0" smtClean="0"/>
                            <a:t>5.50</a:t>
                          </a:r>
                          <a:endParaRPr lang="uk-UA" sz="1200" dirty="0"/>
                        </a:p>
                      </a:txBody>
                      <a:tcPr/>
                    </a:tc>
                    <a:tc>
                      <a:txBody>
                        <a:bodyPr/>
                        <a:lstStyle/>
                        <a:p>
                          <a:pPr algn="ctr"/>
                          <a:r>
                            <a:rPr lang="en-US" sz="1200" dirty="0" smtClean="0"/>
                            <a:t>3.50</a:t>
                          </a:r>
                          <a:endParaRPr lang="uk-UA" sz="1200" dirty="0"/>
                        </a:p>
                      </a:txBody>
                      <a:tcPr/>
                    </a:tc>
                    <a:tc>
                      <a:txBody>
                        <a:bodyPr/>
                        <a:lstStyle/>
                        <a:p>
                          <a:pPr algn="ctr"/>
                          <a:r>
                            <a:rPr lang="en-US" sz="1200" dirty="0" smtClean="0"/>
                            <a:t>5.00</a:t>
                          </a:r>
                          <a:endParaRPr lang="uk-UA" sz="1200" dirty="0"/>
                        </a:p>
                      </a:txBody>
                      <a:tcPr/>
                    </a:tc>
                    <a:tc>
                      <a:txBody>
                        <a:bodyPr/>
                        <a:lstStyle/>
                        <a:p>
                          <a:pPr algn="ctr"/>
                          <a:r>
                            <a:rPr lang="en-US" sz="1200" dirty="0" smtClean="0"/>
                            <a:t>3.50</a:t>
                          </a:r>
                          <a:endParaRPr lang="uk-UA" sz="1200" dirty="0"/>
                        </a:p>
                      </a:txBody>
                      <a:tcPr/>
                    </a:tc>
                    <a:extLst>
                      <a:ext uri="{0D108BD9-81ED-4DB2-BD59-A6C34878D82A}">
                        <a16:rowId xmlns:a16="http://schemas.microsoft.com/office/drawing/2014/main" val="917970496"/>
                      </a:ext>
                    </a:extLst>
                  </a:tr>
                </a:tbl>
              </a:graphicData>
            </a:graphic>
          </p:graphicFrame>
        </mc:Choice>
        <mc:Fallback xmlns="">
          <p:graphicFrame>
            <p:nvGraphicFramePr>
              <p:cNvPr id="7" name="Таблица 6"/>
              <p:cNvGraphicFramePr>
                <a:graphicFrameLocks noGrp="1"/>
              </p:cNvGraphicFramePr>
              <p:nvPr>
                <p:extLst>
                  <p:ext uri="{D42A27DB-BD31-4B8C-83A1-F6EECF244321}">
                    <p14:modId xmlns:p14="http://schemas.microsoft.com/office/powerpoint/2010/main" val="3758815233"/>
                  </p:ext>
                </p:extLst>
              </p:nvPr>
            </p:nvGraphicFramePr>
            <p:xfrm>
              <a:off x="314320" y="810461"/>
              <a:ext cx="7120980" cy="5833535"/>
            </p:xfrm>
            <a:graphic>
              <a:graphicData uri="http://schemas.openxmlformats.org/drawingml/2006/table">
                <a:tbl>
                  <a:tblPr firstRow="1" bandRow="1">
                    <a:tableStyleId>{5C22544A-7EE6-4342-B048-85BDC9FD1C3A}</a:tableStyleId>
                  </a:tblPr>
                  <a:tblGrid>
                    <a:gridCol w="791220">
                      <a:extLst>
                        <a:ext uri="{9D8B030D-6E8A-4147-A177-3AD203B41FA5}">
                          <a16:colId xmlns:a16="http://schemas.microsoft.com/office/drawing/2014/main" val="424920557"/>
                        </a:ext>
                      </a:extLst>
                    </a:gridCol>
                    <a:gridCol w="1094735">
                      <a:extLst>
                        <a:ext uri="{9D8B030D-6E8A-4147-A177-3AD203B41FA5}">
                          <a16:colId xmlns:a16="http://schemas.microsoft.com/office/drawing/2014/main" val="3559045320"/>
                        </a:ext>
                      </a:extLst>
                    </a:gridCol>
                    <a:gridCol w="771525">
                      <a:extLst>
                        <a:ext uri="{9D8B030D-6E8A-4147-A177-3AD203B41FA5}">
                          <a16:colId xmlns:a16="http://schemas.microsoft.com/office/drawing/2014/main" val="2437944153"/>
                        </a:ext>
                      </a:extLst>
                    </a:gridCol>
                    <a:gridCol w="704850">
                      <a:extLst>
                        <a:ext uri="{9D8B030D-6E8A-4147-A177-3AD203B41FA5}">
                          <a16:colId xmlns:a16="http://schemas.microsoft.com/office/drawing/2014/main" val="2223756970"/>
                        </a:ext>
                      </a:extLst>
                    </a:gridCol>
                    <a:gridCol w="685800">
                      <a:extLst>
                        <a:ext uri="{9D8B030D-6E8A-4147-A177-3AD203B41FA5}">
                          <a16:colId xmlns:a16="http://schemas.microsoft.com/office/drawing/2014/main" val="581100593"/>
                        </a:ext>
                      </a:extLst>
                    </a:gridCol>
                    <a:gridCol w="699190">
                      <a:extLst>
                        <a:ext uri="{9D8B030D-6E8A-4147-A177-3AD203B41FA5}">
                          <a16:colId xmlns:a16="http://schemas.microsoft.com/office/drawing/2014/main" val="2274516529"/>
                        </a:ext>
                      </a:extLst>
                    </a:gridCol>
                    <a:gridCol w="791220">
                      <a:extLst>
                        <a:ext uri="{9D8B030D-6E8A-4147-A177-3AD203B41FA5}">
                          <a16:colId xmlns:a16="http://schemas.microsoft.com/office/drawing/2014/main" val="2925323353"/>
                        </a:ext>
                      </a:extLst>
                    </a:gridCol>
                    <a:gridCol w="791220">
                      <a:extLst>
                        <a:ext uri="{9D8B030D-6E8A-4147-A177-3AD203B41FA5}">
                          <a16:colId xmlns:a16="http://schemas.microsoft.com/office/drawing/2014/main" val="2217010584"/>
                        </a:ext>
                      </a:extLst>
                    </a:gridCol>
                    <a:gridCol w="791220">
                      <a:extLst>
                        <a:ext uri="{9D8B030D-6E8A-4147-A177-3AD203B41FA5}">
                          <a16:colId xmlns:a16="http://schemas.microsoft.com/office/drawing/2014/main" val="278913310"/>
                        </a:ext>
                      </a:extLst>
                    </a:gridCol>
                  </a:tblGrid>
                  <a:tr h="316255">
                    <a:tc rowSpan="2">
                      <a:txBody>
                        <a:bodyPr/>
                        <a:lstStyle/>
                        <a:p>
                          <a:endParaRPr lang="uk-UA"/>
                        </a:p>
                      </a:txBody>
                      <a:tcPr anchor="ctr">
                        <a:blipFill>
                          <a:blip r:embed="rId4"/>
                          <a:stretch>
                            <a:fillRect l="-769" t="-962" r="-802308" b="-823077"/>
                          </a:stretch>
                        </a:blipFill>
                      </a:tcPr>
                    </a:tc>
                    <a:tc rowSpan="2">
                      <a:txBody>
                        <a:bodyPr/>
                        <a:lstStyle/>
                        <a:p>
                          <a:pPr algn="ctr"/>
                          <a:r>
                            <a:rPr lang="uk-UA" sz="1200" dirty="0" smtClean="0"/>
                            <a:t>Шляхи</a:t>
                          </a:r>
                          <a:endParaRPr lang="uk-UA" sz="1200" dirty="0"/>
                        </a:p>
                      </a:txBody>
                      <a:tcPr anchor="ctr"/>
                    </a:tc>
                    <a:tc gridSpan="7">
                      <a:txBody>
                        <a:bodyPr/>
                        <a:lstStyle/>
                        <a:p>
                          <a:endParaRPr lang="uk-UA"/>
                        </a:p>
                      </a:txBody>
                      <a:tcPr>
                        <a:blipFill>
                          <a:blip r:embed="rId4"/>
                          <a:stretch>
                            <a:fillRect l="-36205" t="-1923" r="-466" b="-1746154"/>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uk-UA" sz="1200" dirty="0" smtClean="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uk-UA" sz="1200" dirty="0" smtClean="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uk-UA" sz="1200" dirty="0" smtClean="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uk-UA" sz="1200" dirty="0" smtClean="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uk-UA" sz="1200" dirty="0" smtClean="0"/>
                        </a:p>
                      </a:txBody>
                      <a:tcPr/>
                    </a:tc>
                    <a:tc hMerge="1">
                      <a:txBody>
                        <a:bodyPr/>
                        <a:lstStyle/>
                        <a:p>
                          <a:pPr algn="ctr"/>
                          <a:endParaRPr lang="uk-UA" sz="1200" dirty="0"/>
                        </a:p>
                      </a:txBody>
                      <a:tcPr/>
                    </a:tc>
                    <a:extLst>
                      <a:ext uri="{0D108BD9-81ED-4DB2-BD59-A6C34878D82A}">
                        <a16:rowId xmlns:a16="http://schemas.microsoft.com/office/drawing/2014/main" val="3848070947"/>
                      </a:ext>
                    </a:extLst>
                  </a:tr>
                  <a:tr h="316255">
                    <a:tc vMerge="1">
                      <a:txBody>
                        <a:bodyPr/>
                        <a:lstStyle/>
                        <a:p>
                          <a:pPr algn="ctr"/>
                          <a:endParaRPr lang="uk-UA" sz="1200" dirty="0"/>
                        </a:p>
                      </a:txBody>
                      <a:tcPr/>
                    </a:tc>
                    <a:tc vMerge="1">
                      <a:txBody>
                        <a:bodyPr/>
                        <a:lstStyle/>
                        <a:p>
                          <a:pPr algn="ctr"/>
                          <a:endParaRPr lang="uk-UA"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AB</a:t>
                          </a:r>
                          <a:endParaRPr lang="uk-UA"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AE</a:t>
                          </a:r>
                          <a:endParaRPr lang="uk-UA"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BE</a:t>
                          </a:r>
                          <a:endParaRPr lang="uk-UA"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BC</a:t>
                          </a:r>
                          <a:endParaRPr lang="uk-UA"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CD</a:t>
                          </a:r>
                          <a:endParaRPr lang="uk-UA" sz="12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CF</a:t>
                          </a:r>
                          <a:endParaRPr lang="uk-UA" sz="1200" dirty="0" smtClean="0"/>
                        </a:p>
                      </a:txBody>
                      <a:tcPr/>
                    </a:tc>
                    <a:tc>
                      <a:txBody>
                        <a:bodyPr/>
                        <a:lstStyle/>
                        <a:p>
                          <a:pPr algn="ctr"/>
                          <a:r>
                            <a:rPr lang="en-US" sz="1200" dirty="0" smtClean="0"/>
                            <a:t>ED</a:t>
                          </a:r>
                          <a:endParaRPr lang="uk-UA" sz="1200" dirty="0"/>
                        </a:p>
                      </a:txBody>
                      <a:tcPr/>
                    </a:tc>
                    <a:extLst>
                      <a:ext uri="{0D108BD9-81ED-4DB2-BD59-A6C34878D82A}">
                        <a16:rowId xmlns:a16="http://schemas.microsoft.com/office/drawing/2014/main" val="1020865038"/>
                      </a:ext>
                    </a:extLst>
                  </a:tr>
                  <a:tr h="316255">
                    <a:tc>
                      <a:txBody>
                        <a:bodyPr/>
                        <a:lstStyle/>
                        <a:p>
                          <a:pPr algn="ctr"/>
                          <a:r>
                            <a:rPr lang="en-US" sz="1200" dirty="0" smtClean="0"/>
                            <a:t>AB</a:t>
                          </a:r>
                          <a:endParaRPr lang="uk-UA" sz="1200" dirty="0"/>
                        </a:p>
                      </a:txBody>
                      <a:tcPr/>
                    </a:tc>
                    <a:tc>
                      <a:txBody>
                        <a:bodyPr/>
                        <a:lstStyle/>
                        <a:p>
                          <a:r>
                            <a:rPr lang="en-US" sz="1200" dirty="0" smtClean="0"/>
                            <a:t>AB</a:t>
                          </a: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extLst>
                      <a:ext uri="{0D108BD9-81ED-4DB2-BD59-A6C34878D82A}">
                        <a16:rowId xmlns:a16="http://schemas.microsoft.com/office/drawing/2014/main" val="2464740691"/>
                      </a:ext>
                    </a:extLst>
                  </a:tr>
                  <a:tr h="316255">
                    <a:tc>
                      <a:txBody>
                        <a:bodyPr/>
                        <a:lstStyle/>
                        <a:p>
                          <a:pPr algn="ctr"/>
                          <a:r>
                            <a:rPr lang="en-US" sz="1200" dirty="0" smtClean="0"/>
                            <a:t>AC</a:t>
                          </a:r>
                          <a:endParaRPr lang="uk-UA" sz="1200" dirty="0"/>
                        </a:p>
                      </a:txBody>
                      <a:tcPr/>
                    </a:tc>
                    <a:tc>
                      <a:txBody>
                        <a:bodyPr/>
                        <a:lstStyle/>
                        <a:p>
                          <a:r>
                            <a:rPr lang="en-US" sz="1200" dirty="0" smtClean="0"/>
                            <a:t>ABC</a:t>
                          </a: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extLst>
                      <a:ext uri="{0D108BD9-81ED-4DB2-BD59-A6C34878D82A}">
                        <a16:rowId xmlns:a16="http://schemas.microsoft.com/office/drawing/2014/main" val="3940908989"/>
                      </a:ext>
                    </a:extLst>
                  </a:tr>
                  <a:tr h="316255">
                    <a:tc>
                      <a:txBody>
                        <a:bodyPr/>
                        <a:lstStyle/>
                        <a:p>
                          <a:pPr algn="ctr"/>
                          <a:r>
                            <a:rPr lang="en-US" sz="1200" dirty="0" smtClean="0"/>
                            <a:t>AD</a:t>
                          </a:r>
                          <a:endParaRPr lang="uk-UA" sz="1200" dirty="0"/>
                        </a:p>
                      </a:txBody>
                      <a:tcPr/>
                    </a:tc>
                    <a:tc>
                      <a:txBody>
                        <a:bodyPr/>
                        <a:lstStyle/>
                        <a:p>
                          <a:r>
                            <a:rPr lang="en-US" sz="1200" dirty="0" smtClean="0"/>
                            <a:t>AED</a:t>
                          </a: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extLst>
                      <a:ext uri="{0D108BD9-81ED-4DB2-BD59-A6C34878D82A}">
                        <a16:rowId xmlns:a16="http://schemas.microsoft.com/office/drawing/2014/main" val="1234412646"/>
                      </a:ext>
                    </a:extLst>
                  </a:tr>
                  <a:tr h="316255">
                    <a:tc>
                      <a:txBody>
                        <a:bodyPr/>
                        <a:lstStyle/>
                        <a:p>
                          <a:pPr algn="ctr"/>
                          <a:r>
                            <a:rPr lang="en-US" sz="1200" dirty="0" smtClean="0"/>
                            <a:t>AE</a:t>
                          </a:r>
                          <a:endParaRPr lang="uk-UA" sz="1200" dirty="0"/>
                        </a:p>
                      </a:txBody>
                      <a:tcPr/>
                    </a:tc>
                    <a:tc>
                      <a:txBody>
                        <a:bodyPr/>
                        <a:lstStyle/>
                        <a:p>
                          <a:r>
                            <a:rPr lang="en-US" sz="1200" dirty="0" smtClean="0"/>
                            <a:t>AE</a:t>
                          </a: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extLst>
                      <a:ext uri="{0D108BD9-81ED-4DB2-BD59-A6C34878D82A}">
                        <a16:rowId xmlns:a16="http://schemas.microsoft.com/office/drawing/2014/main" val="2854768219"/>
                      </a:ext>
                    </a:extLst>
                  </a:tr>
                  <a:tr h="316255">
                    <a:tc>
                      <a:txBody>
                        <a:bodyPr/>
                        <a:lstStyle/>
                        <a:p>
                          <a:pPr algn="ctr"/>
                          <a:r>
                            <a:rPr lang="en-US" sz="1200" dirty="0" smtClean="0"/>
                            <a:t>AF</a:t>
                          </a:r>
                          <a:endParaRPr lang="uk-UA" sz="1200" dirty="0"/>
                        </a:p>
                      </a:txBody>
                      <a:tcPr/>
                    </a:tc>
                    <a:tc>
                      <a:txBody>
                        <a:bodyPr/>
                        <a:lstStyle/>
                        <a:p>
                          <a:r>
                            <a:rPr lang="en-US" sz="1200" dirty="0" smtClean="0"/>
                            <a:t>ABCF</a:t>
                          </a: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extLst>
                      <a:ext uri="{0D108BD9-81ED-4DB2-BD59-A6C34878D82A}">
                        <a16:rowId xmlns:a16="http://schemas.microsoft.com/office/drawing/2014/main" val="2006559394"/>
                      </a:ext>
                    </a:extLst>
                  </a:tr>
                  <a:tr h="316255">
                    <a:tc>
                      <a:txBody>
                        <a:bodyPr/>
                        <a:lstStyle/>
                        <a:p>
                          <a:pPr algn="ctr"/>
                          <a:r>
                            <a:rPr lang="en-US" sz="1200" dirty="0" smtClean="0"/>
                            <a:t>BC</a:t>
                          </a:r>
                          <a:endParaRPr lang="uk-UA" sz="1200" dirty="0"/>
                        </a:p>
                      </a:txBody>
                      <a:tcPr/>
                    </a:tc>
                    <a:tc>
                      <a:txBody>
                        <a:bodyPr/>
                        <a:lstStyle/>
                        <a:p>
                          <a:r>
                            <a:rPr lang="en-US" sz="1200" dirty="0" smtClean="0"/>
                            <a:t>BC</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extLst>
                      <a:ext uri="{0D108BD9-81ED-4DB2-BD59-A6C34878D82A}">
                        <a16:rowId xmlns:a16="http://schemas.microsoft.com/office/drawing/2014/main" val="930680102"/>
                      </a:ext>
                    </a:extLst>
                  </a:tr>
                  <a:tr h="316255">
                    <a:tc>
                      <a:txBody>
                        <a:bodyPr/>
                        <a:lstStyle/>
                        <a:p>
                          <a:pPr algn="ctr"/>
                          <a:r>
                            <a:rPr lang="en-US" sz="1200" dirty="0" smtClean="0"/>
                            <a:t>BD</a:t>
                          </a:r>
                          <a:endParaRPr lang="uk-UA" sz="1200" dirty="0"/>
                        </a:p>
                      </a:txBody>
                      <a:tcPr/>
                    </a:tc>
                    <a:tc>
                      <a:txBody>
                        <a:bodyPr/>
                        <a:lstStyle/>
                        <a:p>
                          <a:r>
                            <a:rPr lang="en-US" sz="1200" dirty="0" smtClean="0"/>
                            <a:t>BED, BCD</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0.50</a:t>
                          </a:r>
                          <a:endParaRPr lang="uk-UA" sz="1200" dirty="0"/>
                        </a:p>
                      </a:txBody>
                      <a:tcPr/>
                    </a:tc>
                    <a:tc>
                      <a:txBody>
                        <a:bodyPr/>
                        <a:lstStyle/>
                        <a:p>
                          <a:pPr algn="ctr"/>
                          <a:r>
                            <a:rPr lang="en-US" sz="1200" dirty="0" smtClean="0"/>
                            <a:t>0.50</a:t>
                          </a:r>
                          <a:endParaRPr lang="uk-UA" sz="1200" dirty="0"/>
                        </a:p>
                      </a:txBody>
                      <a:tcPr/>
                    </a:tc>
                    <a:tc>
                      <a:txBody>
                        <a:bodyPr/>
                        <a:lstStyle/>
                        <a:p>
                          <a:pPr algn="ctr"/>
                          <a:r>
                            <a:rPr lang="en-US" sz="1200" dirty="0" smtClean="0"/>
                            <a:t>0.50</a:t>
                          </a:r>
                          <a:endParaRPr lang="uk-UA" sz="1200" dirty="0"/>
                        </a:p>
                      </a:txBody>
                      <a:tcPr/>
                    </a:tc>
                    <a:tc>
                      <a:txBody>
                        <a:bodyPr/>
                        <a:lstStyle/>
                        <a:p>
                          <a:pPr algn="ctr"/>
                          <a:endParaRPr lang="uk-UA" sz="1200" dirty="0"/>
                        </a:p>
                      </a:txBody>
                      <a:tcPr/>
                    </a:tc>
                    <a:tc>
                      <a:txBody>
                        <a:bodyPr/>
                        <a:lstStyle/>
                        <a:p>
                          <a:pPr algn="ctr"/>
                          <a:r>
                            <a:rPr lang="en-US" sz="1200" dirty="0" smtClean="0"/>
                            <a:t>0.50</a:t>
                          </a:r>
                          <a:endParaRPr lang="uk-UA" sz="1200" dirty="0"/>
                        </a:p>
                      </a:txBody>
                      <a:tcPr/>
                    </a:tc>
                    <a:extLst>
                      <a:ext uri="{0D108BD9-81ED-4DB2-BD59-A6C34878D82A}">
                        <a16:rowId xmlns:a16="http://schemas.microsoft.com/office/drawing/2014/main" val="2369147599"/>
                      </a:ext>
                    </a:extLst>
                  </a:tr>
                  <a:tr h="316255">
                    <a:tc>
                      <a:txBody>
                        <a:bodyPr/>
                        <a:lstStyle/>
                        <a:p>
                          <a:pPr algn="ctr"/>
                          <a:r>
                            <a:rPr lang="en-US" sz="1200" dirty="0" smtClean="0"/>
                            <a:t>BE</a:t>
                          </a:r>
                          <a:endParaRPr lang="uk-UA" sz="1200" dirty="0"/>
                        </a:p>
                      </a:txBody>
                      <a:tcPr/>
                    </a:tc>
                    <a:tc>
                      <a:txBody>
                        <a:bodyPr/>
                        <a:lstStyle/>
                        <a:p>
                          <a:r>
                            <a:rPr lang="en-US" sz="1200" dirty="0" smtClean="0"/>
                            <a:t>BE</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extLst>
                      <a:ext uri="{0D108BD9-81ED-4DB2-BD59-A6C34878D82A}">
                        <a16:rowId xmlns:a16="http://schemas.microsoft.com/office/drawing/2014/main" val="3529839198"/>
                      </a:ext>
                    </a:extLst>
                  </a:tr>
                  <a:tr h="316255">
                    <a:tc>
                      <a:txBody>
                        <a:bodyPr/>
                        <a:lstStyle/>
                        <a:p>
                          <a:pPr algn="ctr"/>
                          <a:r>
                            <a:rPr lang="en-US" sz="1200" dirty="0" smtClean="0"/>
                            <a:t>BF</a:t>
                          </a:r>
                          <a:endParaRPr lang="uk-UA" sz="1200" dirty="0"/>
                        </a:p>
                      </a:txBody>
                      <a:tcPr/>
                    </a:tc>
                    <a:tc>
                      <a:txBody>
                        <a:bodyPr/>
                        <a:lstStyle/>
                        <a:p>
                          <a:r>
                            <a:rPr lang="en-US" sz="1200" dirty="0" smtClean="0"/>
                            <a:t>BCF</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extLst>
                      <a:ext uri="{0D108BD9-81ED-4DB2-BD59-A6C34878D82A}">
                        <a16:rowId xmlns:a16="http://schemas.microsoft.com/office/drawing/2014/main" val="1841415926"/>
                      </a:ext>
                    </a:extLst>
                  </a:tr>
                  <a:tr h="316255">
                    <a:tc>
                      <a:txBody>
                        <a:bodyPr/>
                        <a:lstStyle/>
                        <a:p>
                          <a:pPr algn="ctr"/>
                          <a:r>
                            <a:rPr lang="en-US" sz="1200" dirty="0" smtClean="0"/>
                            <a:t>CE</a:t>
                          </a:r>
                          <a:endParaRPr lang="uk-UA" sz="1200" dirty="0"/>
                        </a:p>
                      </a:txBody>
                      <a:tcPr/>
                    </a:tc>
                    <a:tc>
                      <a:txBody>
                        <a:bodyPr/>
                        <a:lstStyle/>
                        <a:p>
                          <a:r>
                            <a:rPr lang="en-US" sz="1200" dirty="0" smtClean="0"/>
                            <a:t>CDE, CBE</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0.50</a:t>
                          </a:r>
                          <a:endParaRPr lang="uk-UA" sz="1200" dirty="0"/>
                        </a:p>
                      </a:txBody>
                      <a:tcPr/>
                    </a:tc>
                    <a:tc>
                      <a:txBody>
                        <a:bodyPr/>
                        <a:lstStyle/>
                        <a:p>
                          <a:pPr algn="ctr"/>
                          <a:r>
                            <a:rPr lang="en-US" sz="1200" dirty="0" smtClean="0"/>
                            <a:t>0.50</a:t>
                          </a:r>
                          <a:endParaRPr lang="uk-UA" sz="1200" dirty="0"/>
                        </a:p>
                      </a:txBody>
                      <a:tcPr/>
                    </a:tc>
                    <a:tc>
                      <a:txBody>
                        <a:bodyPr/>
                        <a:lstStyle/>
                        <a:p>
                          <a:pPr algn="ctr"/>
                          <a:r>
                            <a:rPr lang="en-US" sz="1200" dirty="0" smtClean="0"/>
                            <a:t>0.50</a:t>
                          </a:r>
                          <a:endParaRPr lang="uk-UA" sz="1200" dirty="0"/>
                        </a:p>
                      </a:txBody>
                      <a:tcPr/>
                    </a:tc>
                    <a:tc>
                      <a:txBody>
                        <a:bodyPr/>
                        <a:lstStyle/>
                        <a:p>
                          <a:pPr algn="ctr"/>
                          <a:endParaRPr lang="uk-UA" sz="1200" dirty="0"/>
                        </a:p>
                      </a:txBody>
                      <a:tcPr/>
                    </a:tc>
                    <a:tc>
                      <a:txBody>
                        <a:bodyPr/>
                        <a:lstStyle/>
                        <a:p>
                          <a:pPr algn="ctr"/>
                          <a:r>
                            <a:rPr lang="en-US" sz="1200" dirty="0" smtClean="0"/>
                            <a:t>0.50</a:t>
                          </a:r>
                          <a:endParaRPr lang="uk-UA" sz="1200" dirty="0"/>
                        </a:p>
                      </a:txBody>
                      <a:tcPr/>
                    </a:tc>
                    <a:extLst>
                      <a:ext uri="{0D108BD9-81ED-4DB2-BD59-A6C34878D82A}">
                        <a16:rowId xmlns:a16="http://schemas.microsoft.com/office/drawing/2014/main" val="1833594878"/>
                      </a:ext>
                    </a:extLst>
                  </a:tr>
                  <a:tr h="316255">
                    <a:tc>
                      <a:txBody>
                        <a:bodyPr/>
                        <a:lstStyle/>
                        <a:p>
                          <a:pPr algn="ctr"/>
                          <a:r>
                            <a:rPr lang="en-US" sz="1200" dirty="0" smtClean="0"/>
                            <a:t>CD</a:t>
                          </a:r>
                          <a:endParaRPr lang="uk-UA" sz="1200" dirty="0"/>
                        </a:p>
                      </a:txBody>
                      <a:tcPr/>
                    </a:tc>
                    <a:tc>
                      <a:txBody>
                        <a:bodyPr/>
                        <a:lstStyle/>
                        <a:p>
                          <a:r>
                            <a:rPr lang="en-US" sz="1200" dirty="0" smtClean="0"/>
                            <a:t>CD</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tc>
                      <a:txBody>
                        <a:bodyPr/>
                        <a:lstStyle/>
                        <a:p>
                          <a:pPr algn="ctr"/>
                          <a:endParaRPr lang="uk-UA" sz="1200" dirty="0"/>
                        </a:p>
                      </a:txBody>
                      <a:tcPr/>
                    </a:tc>
                    <a:extLst>
                      <a:ext uri="{0D108BD9-81ED-4DB2-BD59-A6C34878D82A}">
                        <a16:rowId xmlns:a16="http://schemas.microsoft.com/office/drawing/2014/main" val="860514632"/>
                      </a:ext>
                    </a:extLst>
                  </a:tr>
                  <a:tr h="316255">
                    <a:tc>
                      <a:txBody>
                        <a:bodyPr/>
                        <a:lstStyle/>
                        <a:p>
                          <a:pPr algn="ctr"/>
                          <a:r>
                            <a:rPr lang="en-US" sz="1200" dirty="0" smtClean="0"/>
                            <a:t>CF</a:t>
                          </a:r>
                          <a:endParaRPr lang="uk-UA" sz="1200" dirty="0"/>
                        </a:p>
                      </a:txBody>
                      <a:tcPr/>
                    </a:tc>
                    <a:tc>
                      <a:txBody>
                        <a:bodyPr/>
                        <a:lstStyle/>
                        <a:p>
                          <a:r>
                            <a:rPr lang="en-US" sz="1200" dirty="0" smtClean="0"/>
                            <a:t>CF</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extLst>
                      <a:ext uri="{0D108BD9-81ED-4DB2-BD59-A6C34878D82A}">
                        <a16:rowId xmlns:a16="http://schemas.microsoft.com/office/drawing/2014/main" val="2149950622"/>
                      </a:ext>
                    </a:extLst>
                  </a:tr>
                  <a:tr h="316255">
                    <a:tc>
                      <a:txBody>
                        <a:bodyPr/>
                        <a:lstStyle/>
                        <a:p>
                          <a:pPr algn="ctr"/>
                          <a:r>
                            <a:rPr lang="en-US" sz="1200" dirty="0" smtClean="0"/>
                            <a:t>DE</a:t>
                          </a:r>
                          <a:endParaRPr lang="uk-UA" sz="1200" dirty="0"/>
                        </a:p>
                      </a:txBody>
                      <a:tcPr/>
                    </a:tc>
                    <a:tc>
                      <a:txBody>
                        <a:bodyPr/>
                        <a:lstStyle/>
                        <a:p>
                          <a:r>
                            <a:rPr lang="en-US" sz="1200" dirty="0" smtClean="0"/>
                            <a:t>DE</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extLst>
                      <a:ext uri="{0D108BD9-81ED-4DB2-BD59-A6C34878D82A}">
                        <a16:rowId xmlns:a16="http://schemas.microsoft.com/office/drawing/2014/main" val="4045333307"/>
                      </a:ext>
                    </a:extLst>
                  </a:tr>
                  <a:tr h="3162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DF</a:t>
                          </a:r>
                          <a:endParaRPr lang="uk-UA" sz="1200" dirty="0" smtClean="0"/>
                        </a:p>
                      </a:txBody>
                      <a:tcPr/>
                    </a:tc>
                    <a:tc>
                      <a:txBody>
                        <a:bodyPr/>
                        <a:lstStyle/>
                        <a:p>
                          <a:r>
                            <a:rPr lang="en-US" sz="1200" dirty="0" smtClean="0"/>
                            <a:t>DCF</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1</a:t>
                          </a:r>
                          <a:endParaRPr lang="uk-UA" sz="1200" dirty="0"/>
                        </a:p>
                      </a:txBody>
                      <a:tcPr/>
                    </a:tc>
                    <a:tc>
                      <a:txBody>
                        <a:bodyPr/>
                        <a:lstStyle/>
                        <a:p>
                          <a:pPr algn="ctr"/>
                          <a:r>
                            <a:rPr lang="en-US" sz="1200" dirty="0" smtClean="0"/>
                            <a:t>1</a:t>
                          </a:r>
                          <a:endParaRPr lang="uk-UA" sz="1200" dirty="0"/>
                        </a:p>
                      </a:txBody>
                      <a:tcPr/>
                    </a:tc>
                    <a:tc>
                      <a:txBody>
                        <a:bodyPr/>
                        <a:lstStyle/>
                        <a:p>
                          <a:pPr algn="ctr"/>
                          <a:endParaRPr lang="uk-UA" sz="1200" dirty="0"/>
                        </a:p>
                      </a:txBody>
                      <a:tcPr/>
                    </a:tc>
                    <a:extLst>
                      <a:ext uri="{0D108BD9-81ED-4DB2-BD59-A6C34878D82A}">
                        <a16:rowId xmlns:a16="http://schemas.microsoft.com/office/drawing/2014/main" val="1317335596"/>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EF</a:t>
                          </a:r>
                          <a:endParaRPr lang="uk-UA" sz="1200" dirty="0" smtClean="0"/>
                        </a:p>
                      </a:txBody>
                      <a:tcPr/>
                    </a:tc>
                    <a:tc>
                      <a:txBody>
                        <a:bodyPr/>
                        <a:lstStyle/>
                        <a:p>
                          <a:r>
                            <a:rPr lang="en-US" sz="1200" dirty="0" smtClean="0"/>
                            <a:t>EDCF, EBCF</a:t>
                          </a: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endParaRPr lang="uk-UA" sz="1200" dirty="0"/>
                        </a:p>
                      </a:txBody>
                      <a:tcPr/>
                    </a:tc>
                    <a:tc>
                      <a:txBody>
                        <a:bodyPr/>
                        <a:lstStyle/>
                        <a:p>
                          <a:pPr algn="ctr"/>
                          <a:r>
                            <a:rPr lang="en-US" sz="1200" dirty="0" smtClean="0"/>
                            <a:t>0.50</a:t>
                          </a:r>
                          <a:endParaRPr lang="uk-UA" sz="1200" dirty="0"/>
                        </a:p>
                      </a:txBody>
                      <a:tcPr/>
                    </a:tc>
                    <a:tc>
                      <a:txBody>
                        <a:bodyPr/>
                        <a:lstStyle/>
                        <a:p>
                          <a:pPr algn="ctr"/>
                          <a:r>
                            <a:rPr lang="en-US" sz="1200" dirty="0" smtClean="0"/>
                            <a:t>0.5</a:t>
                          </a:r>
                          <a:endParaRPr lang="uk-UA" sz="1200" dirty="0"/>
                        </a:p>
                      </a:txBody>
                      <a:tcPr/>
                    </a:tc>
                    <a:tc>
                      <a:txBody>
                        <a:bodyPr/>
                        <a:lstStyle/>
                        <a:p>
                          <a:pPr algn="ctr"/>
                          <a:r>
                            <a:rPr lang="en-US" sz="1200" dirty="0" smtClean="0"/>
                            <a:t>1(2/2)</a:t>
                          </a:r>
                          <a:endParaRPr lang="uk-UA" sz="1200" dirty="0"/>
                        </a:p>
                      </a:txBody>
                      <a:tcPr/>
                    </a:tc>
                    <a:tc>
                      <a:txBody>
                        <a:bodyPr/>
                        <a:lstStyle/>
                        <a:p>
                          <a:pPr algn="ctr"/>
                          <a:r>
                            <a:rPr lang="en-US" sz="1200" dirty="0" smtClean="0"/>
                            <a:t>0.50</a:t>
                          </a:r>
                          <a:endParaRPr lang="uk-UA" sz="1200" dirty="0"/>
                        </a:p>
                      </a:txBody>
                      <a:tcPr/>
                    </a:tc>
                    <a:extLst>
                      <a:ext uri="{0D108BD9-81ED-4DB2-BD59-A6C34878D82A}">
                        <a16:rowId xmlns:a16="http://schemas.microsoft.com/office/drawing/2014/main" val="619225040"/>
                      </a:ext>
                    </a:extLst>
                  </a:tr>
                  <a:tr h="316255">
                    <a:tc>
                      <a:txBody>
                        <a:bodyPr/>
                        <a:lstStyle/>
                        <a:p>
                          <a:endParaRPr lang="uk-UA" sz="1200" dirty="0"/>
                        </a:p>
                      </a:txBody>
                      <a:tcPr/>
                    </a:tc>
                    <a:tc>
                      <a:txBody>
                        <a:bodyPr/>
                        <a:lstStyle/>
                        <a:p>
                          <a:endParaRPr lang="uk-UA" sz="1200"/>
                        </a:p>
                      </a:txBody>
                      <a:tcPr/>
                    </a:tc>
                    <a:tc>
                      <a:txBody>
                        <a:bodyPr/>
                        <a:lstStyle/>
                        <a:p>
                          <a:pPr algn="ctr"/>
                          <a:r>
                            <a:rPr lang="en-US" sz="1200" dirty="0" smtClean="0"/>
                            <a:t>3.00</a:t>
                          </a:r>
                          <a:endParaRPr lang="uk-UA" sz="1200" dirty="0"/>
                        </a:p>
                      </a:txBody>
                      <a:tcPr/>
                    </a:tc>
                    <a:tc>
                      <a:txBody>
                        <a:bodyPr/>
                        <a:lstStyle/>
                        <a:p>
                          <a:pPr algn="ctr"/>
                          <a:r>
                            <a:rPr lang="en-US" sz="1200" dirty="0" smtClean="0"/>
                            <a:t>2.00</a:t>
                          </a:r>
                          <a:endParaRPr lang="uk-UA" sz="1200" dirty="0"/>
                        </a:p>
                      </a:txBody>
                      <a:tcPr/>
                    </a:tc>
                    <a:tc>
                      <a:txBody>
                        <a:bodyPr/>
                        <a:lstStyle/>
                        <a:p>
                          <a:pPr algn="ctr"/>
                          <a:r>
                            <a:rPr lang="en-US" sz="1200" dirty="0" smtClean="0"/>
                            <a:t>2.00</a:t>
                          </a:r>
                          <a:endParaRPr lang="uk-UA" sz="1200" dirty="0"/>
                        </a:p>
                      </a:txBody>
                      <a:tcPr/>
                    </a:tc>
                    <a:tc>
                      <a:txBody>
                        <a:bodyPr/>
                        <a:lstStyle/>
                        <a:p>
                          <a:pPr algn="ctr"/>
                          <a:r>
                            <a:rPr lang="en-US" sz="1200" dirty="0" smtClean="0"/>
                            <a:t>5.50</a:t>
                          </a:r>
                          <a:endParaRPr lang="uk-UA" sz="1200" dirty="0"/>
                        </a:p>
                      </a:txBody>
                      <a:tcPr/>
                    </a:tc>
                    <a:tc>
                      <a:txBody>
                        <a:bodyPr/>
                        <a:lstStyle/>
                        <a:p>
                          <a:pPr algn="ctr"/>
                          <a:r>
                            <a:rPr lang="en-US" sz="1200" dirty="0" smtClean="0"/>
                            <a:t>3.50</a:t>
                          </a:r>
                          <a:endParaRPr lang="uk-UA" sz="1200" dirty="0"/>
                        </a:p>
                      </a:txBody>
                      <a:tcPr/>
                    </a:tc>
                    <a:tc>
                      <a:txBody>
                        <a:bodyPr/>
                        <a:lstStyle/>
                        <a:p>
                          <a:pPr algn="ctr"/>
                          <a:r>
                            <a:rPr lang="en-US" sz="1200" dirty="0" smtClean="0"/>
                            <a:t>5.00</a:t>
                          </a:r>
                          <a:endParaRPr lang="uk-UA" sz="1200" dirty="0"/>
                        </a:p>
                      </a:txBody>
                      <a:tcPr/>
                    </a:tc>
                    <a:tc>
                      <a:txBody>
                        <a:bodyPr/>
                        <a:lstStyle/>
                        <a:p>
                          <a:pPr algn="ctr"/>
                          <a:r>
                            <a:rPr lang="en-US" sz="1200" dirty="0" smtClean="0"/>
                            <a:t>3.50</a:t>
                          </a:r>
                          <a:endParaRPr lang="uk-UA" sz="1200" dirty="0"/>
                        </a:p>
                      </a:txBody>
                      <a:tcPr/>
                    </a:tc>
                    <a:extLst>
                      <a:ext uri="{0D108BD9-81ED-4DB2-BD59-A6C34878D82A}">
                        <a16:rowId xmlns:a16="http://schemas.microsoft.com/office/drawing/2014/main" val="917970496"/>
                      </a:ext>
                    </a:extLst>
                  </a:tr>
                </a:tbl>
              </a:graphicData>
            </a:graphic>
          </p:graphicFrame>
        </mc:Fallback>
      </mc:AlternateContent>
      <p:cxnSp>
        <p:nvCxnSpPr>
          <p:cNvPr id="8" name="Прямая со стрелкой 7"/>
          <p:cNvCxnSpPr/>
          <p:nvPr/>
        </p:nvCxnSpPr>
        <p:spPr>
          <a:xfrm>
            <a:off x="2295525" y="1168137"/>
            <a:ext cx="28575" cy="5104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368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0704" y="227456"/>
            <a:ext cx="10058400" cy="1201293"/>
          </a:xfrm>
        </p:spPr>
        <p:txBody>
          <a:bodyPr vert="horz" lIns="91440" tIns="45720" rIns="91440" bIns="45720" rtlCol="0" anchor="ctr">
            <a:normAutofit/>
          </a:bodyPr>
          <a:lstStyle/>
          <a:p>
            <a:pPr algn="ctr"/>
            <a:r>
              <a:rPr lang="uk-UA" sz="4000" dirty="0" smtClean="0"/>
              <a:t>Виявлення спільноти в соціальних мережах</a:t>
            </a:r>
            <a:endParaRPr lang="uk-UA" sz="4000" dirty="0"/>
          </a:p>
        </p:txBody>
      </p:sp>
      <p:pic>
        <p:nvPicPr>
          <p:cNvPr id="6" name="Объект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60604" y="1793875"/>
            <a:ext cx="3171491" cy="3978275"/>
          </a:xfrm>
        </p:spPr>
      </p:pic>
      <p:pic>
        <p:nvPicPr>
          <p:cNvPr id="7" name="Объект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432095" y="1879600"/>
            <a:ext cx="4433713" cy="3978275"/>
          </a:xfrm>
        </p:spPr>
      </p:pic>
      <p:sp>
        <p:nvSpPr>
          <p:cNvPr id="5" name="Номер слайда 4"/>
          <p:cNvSpPr>
            <a:spLocks noGrp="1"/>
          </p:cNvSpPr>
          <p:nvPr>
            <p:ph type="sldNum" sz="quarter" idx="12"/>
          </p:nvPr>
        </p:nvSpPr>
        <p:spPr/>
        <p:txBody>
          <a:bodyPr/>
          <a:lstStyle/>
          <a:p>
            <a:fld id="{4FAB73BC-B049-4115-A692-8D63A059BFB8}" type="slidenum">
              <a:rPr lang="en-US" smtClean="0"/>
              <a:t>16</a:t>
            </a:fld>
            <a:endParaRPr lang="en-US" dirty="0"/>
          </a:p>
        </p:txBody>
      </p:sp>
      <p:sp>
        <p:nvSpPr>
          <p:cNvPr id="8" name="Прямоугольник 7"/>
          <p:cNvSpPr/>
          <p:nvPr/>
        </p:nvSpPr>
        <p:spPr>
          <a:xfrm>
            <a:off x="8131683" y="1428749"/>
            <a:ext cx="3819525" cy="4545246"/>
          </a:xfrm>
          <a:prstGeom prst="rect">
            <a:avLst/>
          </a:prstGeom>
        </p:spPr>
        <p:txBody>
          <a:bodyPr vert="horz" lIns="91440" tIns="45720" rIns="91440" bIns="45720" rtlCol="0">
            <a:noAutofit/>
          </a:bodyPr>
          <a:lstStyle/>
          <a:p>
            <a:pPr indent="457200" defTabSz="914400">
              <a:spcBef>
                <a:spcPts val="600"/>
              </a:spcBef>
              <a:buClr>
                <a:schemeClr val="accent1">
                  <a:lumMod val="75000"/>
                </a:schemeClr>
              </a:buClr>
              <a:buSzPct val="85000"/>
              <a:buFont typeface="Wingdings" pitchFamily="2" charset="2"/>
              <a:buNone/>
            </a:pPr>
            <a:r>
              <a:rPr lang="uk-UA" sz="2000" dirty="0">
                <a:latin typeface="Bad Script" panose="02000000000000000000" pitchFamily="2" charset="0"/>
              </a:rPr>
              <a:t>Один із способів пошуку спільнот або кластерів у графі соціальної мережі — процес, який називається </a:t>
            </a:r>
            <a:r>
              <a:rPr lang="uk-UA" sz="2000" b="1" u="sng" dirty="0">
                <a:latin typeface="Bad Script" panose="02000000000000000000" pitchFamily="2" charset="0"/>
              </a:rPr>
              <a:t>видаленням </a:t>
            </a:r>
            <a:r>
              <a:rPr lang="uk-UA" sz="2000" b="1" u="sng" dirty="0" err="1" smtClean="0">
                <a:latin typeface="Bad Script" panose="02000000000000000000" pitchFamily="2" charset="0"/>
              </a:rPr>
              <a:t>ребер</a:t>
            </a:r>
            <a:r>
              <a:rPr lang="uk-UA" sz="2000" dirty="0" smtClean="0">
                <a:latin typeface="Bad Script" panose="02000000000000000000" pitchFamily="2" charset="0"/>
              </a:rPr>
              <a:t>.</a:t>
            </a:r>
          </a:p>
          <a:p>
            <a:pPr indent="457200" defTabSz="914400">
              <a:spcBef>
                <a:spcPts val="600"/>
              </a:spcBef>
              <a:buClr>
                <a:schemeClr val="accent1">
                  <a:lumMod val="75000"/>
                </a:schemeClr>
              </a:buClr>
              <a:buSzPct val="85000"/>
              <a:buFont typeface="Wingdings" pitchFamily="2" charset="2"/>
              <a:buNone/>
            </a:pPr>
            <a:r>
              <a:rPr lang="uk-UA" sz="2000" dirty="0" smtClean="0">
                <a:latin typeface="Bad Script" panose="02000000000000000000" pitchFamily="2" charset="0"/>
              </a:rPr>
              <a:t>Ви </a:t>
            </a:r>
            <a:r>
              <a:rPr lang="uk-UA" sz="2000" dirty="0">
                <a:latin typeface="Bad Script" panose="02000000000000000000" pitchFamily="2" charset="0"/>
              </a:rPr>
              <a:t>починаєте з </a:t>
            </a:r>
            <a:r>
              <a:rPr lang="uk-UA" sz="2000" dirty="0" smtClean="0">
                <a:latin typeface="Bad Script" panose="02000000000000000000" pitchFamily="2" charset="0"/>
              </a:rPr>
              <a:t>графа </a:t>
            </a:r>
            <a:r>
              <a:rPr lang="uk-UA" sz="2000" dirty="0">
                <a:latin typeface="Bad Script" panose="02000000000000000000" pitchFamily="2" charset="0"/>
              </a:rPr>
              <a:t>та всіх його </a:t>
            </a:r>
            <a:r>
              <a:rPr lang="uk-UA" sz="2000" dirty="0" err="1">
                <a:latin typeface="Bad Script" panose="02000000000000000000" pitchFamily="2" charset="0"/>
              </a:rPr>
              <a:t>ребер</a:t>
            </a:r>
            <a:r>
              <a:rPr lang="uk-UA" sz="2000" dirty="0">
                <a:latin typeface="Bad Script" panose="02000000000000000000" pitchFamily="2" charset="0"/>
              </a:rPr>
              <a:t> і послідовно видаляєте ребра з </a:t>
            </a:r>
            <a:r>
              <a:rPr lang="uk-UA" sz="2000" dirty="0" smtClean="0">
                <a:latin typeface="Bad Script" panose="02000000000000000000" pitchFamily="2" charset="0"/>
              </a:rPr>
              <a:t>найбільшим значенням </a:t>
            </a:r>
            <a:r>
              <a:rPr lang="en-US" sz="2000" b="1" u="sng" dirty="0" err="1" smtClean="0">
                <a:latin typeface="Bad Script" panose="02000000000000000000" pitchFamily="2" charset="0"/>
              </a:rPr>
              <a:t>e</a:t>
            </a:r>
            <a:r>
              <a:rPr lang="uk-UA" sz="2000" b="1" u="sng" dirty="0" err="1" smtClean="0">
                <a:latin typeface="Bad Script" panose="02000000000000000000" pitchFamily="2" charset="0"/>
              </a:rPr>
              <a:t>dge</a:t>
            </a:r>
            <a:r>
              <a:rPr lang="uk-UA" sz="2000" b="1" u="sng" dirty="0" smtClean="0">
                <a:latin typeface="Bad Script" panose="02000000000000000000" pitchFamily="2" charset="0"/>
              </a:rPr>
              <a:t> </a:t>
            </a:r>
            <a:r>
              <a:rPr lang="uk-UA" sz="2000" b="1" u="sng" dirty="0" err="1">
                <a:latin typeface="Bad Script" panose="02000000000000000000" pitchFamily="2" charset="0"/>
              </a:rPr>
              <a:t>betweenness</a:t>
            </a:r>
            <a:r>
              <a:rPr lang="uk-UA" sz="2000" b="1" u="sng" dirty="0">
                <a:latin typeface="Bad Script" panose="02000000000000000000" pitchFamily="2" charset="0"/>
              </a:rPr>
              <a:t> </a:t>
            </a:r>
            <a:r>
              <a:rPr lang="uk-UA" sz="2000" b="1" u="sng" dirty="0" err="1">
                <a:latin typeface="Bad Script" panose="02000000000000000000" pitchFamily="2" charset="0"/>
              </a:rPr>
              <a:t>centrality</a:t>
            </a:r>
            <a:r>
              <a:rPr lang="uk-UA" sz="2000" dirty="0" smtClean="0">
                <a:latin typeface="Bad Script" panose="02000000000000000000" pitchFamily="2" charset="0"/>
              </a:rPr>
              <a:t>.</a:t>
            </a:r>
          </a:p>
          <a:p>
            <a:pPr indent="457200" defTabSz="914400">
              <a:spcBef>
                <a:spcPts val="600"/>
              </a:spcBef>
              <a:buClr>
                <a:schemeClr val="accent1">
                  <a:lumMod val="75000"/>
                </a:schemeClr>
              </a:buClr>
              <a:buSzPct val="85000"/>
              <a:buFont typeface="Wingdings" pitchFamily="2" charset="2"/>
              <a:buNone/>
            </a:pPr>
            <a:r>
              <a:rPr lang="uk-UA" sz="2000" dirty="0" smtClean="0">
                <a:latin typeface="Bad Script" panose="02000000000000000000" pitchFamily="2" charset="0"/>
              </a:rPr>
              <a:t> </a:t>
            </a:r>
            <a:r>
              <a:rPr lang="uk-UA" sz="2000" dirty="0">
                <a:latin typeface="Bad Script" panose="02000000000000000000" pitchFamily="2" charset="0"/>
              </a:rPr>
              <a:t>Повторно обчисліть </a:t>
            </a:r>
            <a:r>
              <a:rPr lang="en-US" sz="2000" b="1" u="sng" dirty="0">
                <a:latin typeface="Bad Script" panose="02000000000000000000" pitchFamily="2" charset="0"/>
              </a:rPr>
              <a:t>e</a:t>
            </a:r>
            <a:r>
              <a:rPr lang="uk-UA" sz="2000" b="1" u="sng" dirty="0" err="1">
                <a:latin typeface="Bad Script" panose="02000000000000000000" pitchFamily="2" charset="0"/>
              </a:rPr>
              <a:t>dge</a:t>
            </a:r>
            <a:r>
              <a:rPr lang="uk-UA" sz="2000" b="1" u="sng" dirty="0">
                <a:latin typeface="Bad Script" panose="02000000000000000000" pitchFamily="2" charset="0"/>
              </a:rPr>
              <a:t> </a:t>
            </a:r>
            <a:r>
              <a:rPr lang="uk-UA" sz="2000" b="1" u="sng" dirty="0" err="1">
                <a:latin typeface="Bad Script" panose="02000000000000000000" pitchFamily="2" charset="0"/>
              </a:rPr>
              <a:t>betweenness</a:t>
            </a:r>
            <a:r>
              <a:rPr lang="uk-UA" sz="2000" b="1" u="sng" dirty="0">
                <a:latin typeface="Bad Script" panose="02000000000000000000" pitchFamily="2" charset="0"/>
              </a:rPr>
              <a:t> </a:t>
            </a:r>
            <a:r>
              <a:rPr lang="uk-UA" sz="2000" b="1" u="sng" dirty="0" err="1">
                <a:latin typeface="Bad Script" panose="02000000000000000000" pitchFamily="2" charset="0"/>
              </a:rPr>
              <a:t>centrality</a:t>
            </a:r>
            <a:r>
              <a:rPr lang="uk-UA" sz="2000" dirty="0">
                <a:latin typeface="Bad Script" panose="02000000000000000000" pitchFamily="2" charset="0"/>
              </a:rPr>
              <a:t>.</a:t>
            </a:r>
            <a:r>
              <a:rPr lang="uk-UA" sz="2000" dirty="0" smtClean="0">
                <a:latin typeface="Bad Script" panose="02000000000000000000" pitchFamily="2" charset="0"/>
              </a:rPr>
              <a:t>, </a:t>
            </a:r>
            <a:r>
              <a:rPr lang="uk-UA" sz="2000" dirty="0">
                <a:latin typeface="Bad Script" panose="02000000000000000000" pitchFamily="2" charset="0"/>
              </a:rPr>
              <a:t>а потім повторіть процес видалення </a:t>
            </a:r>
            <a:r>
              <a:rPr lang="uk-UA" sz="2000" dirty="0" err="1">
                <a:latin typeface="Bad Script" panose="02000000000000000000" pitchFamily="2" charset="0"/>
              </a:rPr>
              <a:t>ребер</a:t>
            </a:r>
            <a:r>
              <a:rPr lang="uk-UA" sz="2000" dirty="0">
                <a:latin typeface="Bad Script" panose="02000000000000000000" pitchFamily="2" charset="0"/>
              </a:rPr>
              <a:t>, доки </a:t>
            </a:r>
            <a:r>
              <a:rPr lang="uk-UA" sz="2000" dirty="0" smtClean="0">
                <a:latin typeface="Bad Script" panose="02000000000000000000" pitchFamily="2" charset="0"/>
              </a:rPr>
              <a:t>граф </a:t>
            </a:r>
            <a:r>
              <a:rPr lang="uk-UA" sz="2000" dirty="0">
                <a:latin typeface="Bad Script" panose="02000000000000000000" pitchFamily="2" charset="0"/>
              </a:rPr>
              <a:t>не буде розбито на відповідну кількість кластерів.</a:t>
            </a:r>
          </a:p>
        </p:txBody>
      </p:sp>
    </p:spTree>
    <p:extLst>
      <p:ext uri="{BB962C8B-B14F-4D97-AF65-F5344CB8AC3E}">
        <p14:creationId xmlns:p14="http://schemas.microsoft.com/office/powerpoint/2010/main" val="1526093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normAutofit/>
          </a:bodyPr>
          <a:lstStyle/>
          <a:p>
            <a:r>
              <a:rPr lang="en-CA" sz="6000" b="1" dirty="0"/>
              <a:t>Google web search</a:t>
            </a:r>
            <a:endParaRPr lang="uk-UA" sz="6000" dirty="0"/>
          </a:p>
        </p:txBody>
      </p:sp>
      <p:sp>
        <p:nvSpPr>
          <p:cNvPr id="5" name="Текст 4"/>
          <p:cNvSpPr>
            <a:spLocks noGrp="1"/>
          </p:cNvSpPr>
          <p:nvPr>
            <p:ph type="body" idx="1"/>
          </p:nvPr>
        </p:nvSpPr>
        <p:spPr/>
        <p:txBody>
          <a:bodyPr/>
          <a:lstStyle/>
          <a:p>
            <a:endParaRPr lang="uk-UA" dirty="0"/>
          </a:p>
        </p:txBody>
      </p:sp>
      <p:sp>
        <p:nvSpPr>
          <p:cNvPr id="2" name="Номер слайда 1"/>
          <p:cNvSpPr>
            <a:spLocks noGrp="1"/>
          </p:cNvSpPr>
          <p:nvPr>
            <p:ph type="sldNum" sz="quarter" idx="12"/>
          </p:nvPr>
        </p:nvSpPr>
        <p:spPr/>
        <p:txBody>
          <a:bodyPr/>
          <a:lstStyle/>
          <a:p>
            <a:fld id="{4FAB73BC-B049-4115-A692-8D63A059BFB8}" type="slidenum">
              <a:rPr lang="en-US" smtClean="0"/>
              <a:pPr/>
              <a:t>17</a:t>
            </a:fld>
            <a:endParaRPr lang="en-US" dirty="0"/>
          </a:p>
        </p:txBody>
      </p:sp>
    </p:spTree>
    <p:extLst>
      <p:ext uri="{BB962C8B-B14F-4D97-AF65-F5344CB8AC3E}">
        <p14:creationId xmlns:p14="http://schemas.microsoft.com/office/powerpoint/2010/main" val="397251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46048" y="160782"/>
            <a:ext cx="10058400" cy="820293"/>
          </a:xfrm>
        </p:spPr>
        <p:txBody>
          <a:bodyPr vert="horz" lIns="91440" tIns="45720" rIns="91440" bIns="45720" rtlCol="0" anchor="ctr">
            <a:normAutofit/>
          </a:bodyPr>
          <a:lstStyle/>
          <a:p>
            <a:pPr algn="ctr"/>
            <a:r>
              <a:rPr lang="uk-UA" sz="4800" dirty="0">
                <a:latin typeface="Bahnschrift Light Condensed" panose="020B0502040204020203" pitchFamily="34" charset="0"/>
              </a:rPr>
              <a:t>Структура інтернету</a:t>
            </a:r>
          </a:p>
        </p:txBody>
      </p:sp>
      <p:pic>
        <p:nvPicPr>
          <p:cNvPr id="5" name="Объект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0540" y="981075"/>
            <a:ext cx="8567587" cy="5656834"/>
          </a:xfrm>
        </p:spPr>
      </p:pic>
      <p:sp>
        <p:nvSpPr>
          <p:cNvPr id="4" name="Номер слайда 3"/>
          <p:cNvSpPr>
            <a:spLocks noGrp="1"/>
          </p:cNvSpPr>
          <p:nvPr>
            <p:ph type="sldNum" sz="quarter" idx="12"/>
          </p:nvPr>
        </p:nvSpPr>
        <p:spPr/>
        <p:txBody>
          <a:bodyPr/>
          <a:lstStyle/>
          <a:p>
            <a:fld id="{4FAB73BC-B049-4115-A692-8D63A059BFB8}" type="slidenum">
              <a:rPr lang="en-US" smtClean="0"/>
              <a:t>18</a:t>
            </a:fld>
            <a:endParaRPr lang="en-US" dirty="0"/>
          </a:p>
        </p:txBody>
      </p:sp>
      <p:sp>
        <p:nvSpPr>
          <p:cNvPr id="6" name="Прямоугольная выноска 5"/>
          <p:cNvSpPr/>
          <p:nvPr/>
        </p:nvSpPr>
        <p:spPr>
          <a:xfrm>
            <a:off x="8572499" y="981075"/>
            <a:ext cx="2524125" cy="742950"/>
          </a:xfrm>
          <a:prstGeom prst="wedgeRectCallout">
            <a:avLst>
              <a:gd name="adj1" fmla="val -97437"/>
              <a:gd name="adj2" fmla="val 1535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Strongly Connected Components (SCC)</a:t>
            </a:r>
            <a:endParaRPr lang="uk-UA"/>
          </a:p>
        </p:txBody>
      </p:sp>
    </p:spTree>
    <p:extLst>
      <p:ext uri="{BB962C8B-B14F-4D97-AF65-F5344CB8AC3E}">
        <p14:creationId xmlns:p14="http://schemas.microsoft.com/office/powerpoint/2010/main" val="1723244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a:xfrm>
            <a:off x="1069848" y="484632"/>
            <a:ext cx="10058400" cy="972693"/>
          </a:xfrm>
        </p:spPr>
        <p:txBody>
          <a:bodyPr vert="horz" lIns="91440" tIns="45720" rIns="91440" bIns="45720" rtlCol="0" anchor="ctr">
            <a:normAutofit/>
          </a:bodyPr>
          <a:lstStyle/>
          <a:p>
            <a:pPr algn="ctr"/>
            <a:r>
              <a:rPr lang="en-CA" sz="4800" dirty="0">
                <a:latin typeface="Bahnschrift Light Condensed" panose="020B0502040204020203" pitchFamily="34" charset="0"/>
              </a:rPr>
              <a:t>Strongly Connected Components (SCC)</a:t>
            </a:r>
            <a:endParaRPr lang="uk-UA" sz="4800" dirty="0">
              <a:latin typeface="Bahnschrift Light Condensed" panose="020B0502040204020203" pitchFamily="34" charset="0"/>
            </a:endParaRPr>
          </a:p>
        </p:txBody>
      </p:sp>
      <p:pic>
        <p:nvPicPr>
          <p:cNvPr id="8" name="Объект 7"/>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9975" y="2716835"/>
            <a:ext cx="4754563" cy="2932455"/>
          </a:xfrm>
        </p:spPr>
      </p:pic>
      <p:sp>
        <p:nvSpPr>
          <p:cNvPr id="7" name="Объект 6"/>
          <p:cNvSpPr>
            <a:spLocks noGrp="1"/>
          </p:cNvSpPr>
          <p:nvPr>
            <p:ph sz="half" idx="2"/>
          </p:nvPr>
        </p:nvSpPr>
        <p:spPr>
          <a:xfrm>
            <a:off x="5800917" y="1592476"/>
            <a:ext cx="5510211" cy="4862870"/>
          </a:xfrm>
        </p:spPr>
        <p:txBody>
          <a:bodyPr vert="horz" wrap="square" lIns="91440" tIns="45720" rIns="91440" bIns="45720" rtlCol="0">
            <a:spAutoFit/>
          </a:bodyPr>
          <a:lstStyle/>
          <a:p>
            <a:pPr marL="0" indent="457200" defTabSz="457200">
              <a:lnSpc>
                <a:spcPct val="100000"/>
              </a:lnSpc>
              <a:buNone/>
            </a:pPr>
            <a:r>
              <a:rPr lang="uk-UA" dirty="0">
                <a:latin typeface="Bad Script" panose="02000000000000000000" pitchFamily="2" charset="0"/>
              </a:rPr>
              <a:t>У орієнтованому графі сильно зв’язані компоненти (</a:t>
            </a:r>
            <a:r>
              <a:rPr lang="en-CA" dirty="0">
                <a:latin typeface="Bad Script" panose="02000000000000000000" pitchFamily="2" charset="0"/>
              </a:rPr>
              <a:t>SCC) — </a:t>
            </a:r>
            <a:r>
              <a:rPr lang="uk-UA" dirty="0">
                <a:latin typeface="Bad Script" panose="02000000000000000000" pitchFamily="2" charset="0"/>
              </a:rPr>
              <a:t>це </a:t>
            </a:r>
            <a:r>
              <a:rPr lang="uk-UA" dirty="0" err="1" smtClean="0">
                <a:latin typeface="Bad Script" panose="02000000000000000000" pitchFamily="2" charset="0"/>
              </a:rPr>
              <a:t>підграфи</a:t>
            </a:r>
            <a:r>
              <a:rPr lang="uk-UA" dirty="0" smtClean="0">
                <a:latin typeface="Bad Script" panose="02000000000000000000" pitchFamily="2" charset="0"/>
              </a:rPr>
              <a:t> </a:t>
            </a:r>
            <a:r>
              <a:rPr lang="uk-UA" dirty="0">
                <a:latin typeface="Bad Script" panose="02000000000000000000" pitchFamily="2" charset="0"/>
              </a:rPr>
              <a:t>з шляхом для кожної пари вершин. </a:t>
            </a:r>
            <a:endParaRPr lang="en-US" dirty="0" smtClean="0">
              <a:latin typeface="Bad Script" panose="02000000000000000000" pitchFamily="2" charset="0"/>
            </a:endParaRPr>
          </a:p>
          <a:p>
            <a:pPr marL="0" indent="457200" defTabSz="457200">
              <a:lnSpc>
                <a:spcPct val="100000"/>
              </a:lnSpc>
              <a:buNone/>
            </a:pPr>
            <a:r>
              <a:rPr lang="uk-UA" dirty="0" smtClean="0">
                <a:latin typeface="Bad Script" panose="02000000000000000000" pitchFamily="2" charset="0"/>
              </a:rPr>
              <a:t>Наприклад</a:t>
            </a:r>
            <a:r>
              <a:rPr lang="uk-UA" dirty="0">
                <a:latin typeface="Bad Script" panose="02000000000000000000" pitchFamily="2" charset="0"/>
              </a:rPr>
              <a:t>, цей граф має набір вузлів, які є сильно зв’язаними компонентами</a:t>
            </a:r>
            <a:r>
              <a:rPr lang="uk-UA" dirty="0" smtClean="0">
                <a:latin typeface="Bad Script" panose="02000000000000000000" pitchFamily="2" charset="0"/>
              </a:rPr>
              <a:t>.</a:t>
            </a:r>
            <a:endParaRPr lang="en-US" dirty="0" smtClean="0">
              <a:latin typeface="Bad Script" panose="02000000000000000000" pitchFamily="2" charset="0"/>
            </a:endParaRPr>
          </a:p>
          <a:p>
            <a:pPr marL="0" indent="457200" defTabSz="457200">
              <a:lnSpc>
                <a:spcPct val="100000"/>
              </a:lnSpc>
              <a:buNone/>
            </a:pPr>
            <a:r>
              <a:rPr lang="uk-UA" dirty="0">
                <a:latin typeface="Bad Script" panose="02000000000000000000" pitchFamily="2" charset="0"/>
              </a:rPr>
              <a:t>У цьому графі вузли 1, 2 і 3 утворюють </a:t>
            </a:r>
            <a:r>
              <a:rPr lang="en-CA" dirty="0">
                <a:latin typeface="Bad Script" panose="02000000000000000000" pitchFamily="2" charset="0"/>
              </a:rPr>
              <a:t>SCC, </a:t>
            </a:r>
            <a:r>
              <a:rPr lang="uk-UA" dirty="0">
                <a:latin typeface="Bad Script" panose="02000000000000000000" pitchFamily="2" charset="0"/>
              </a:rPr>
              <a:t>оскільки існує шлях між кожною парою вершин: 1-2, 1-3, 2-1, 2-3, 3-1,3-2</a:t>
            </a:r>
            <a:r>
              <a:rPr lang="uk-UA" dirty="0" smtClean="0">
                <a:latin typeface="Bad Script" panose="02000000000000000000" pitchFamily="2" charset="0"/>
              </a:rPr>
              <a:t>.</a:t>
            </a:r>
            <a:endParaRPr lang="en-US" dirty="0" smtClean="0">
              <a:latin typeface="Bad Script" panose="02000000000000000000" pitchFamily="2" charset="0"/>
            </a:endParaRPr>
          </a:p>
          <a:p>
            <a:pPr marL="0" indent="457200" defTabSz="457200">
              <a:lnSpc>
                <a:spcPct val="100000"/>
              </a:lnSpc>
              <a:buNone/>
            </a:pPr>
            <a:r>
              <a:rPr lang="uk-UA" dirty="0">
                <a:latin typeface="Bad Script" panose="02000000000000000000" pitchFamily="2" charset="0"/>
              </a:rPr>
              <a:t>Для будь-якого заданого </a:t>
            </a:r>
            <a:r>
              <a:rPr lang="en-CA" dirty="0">
                <a:latin typeface="Bad Script" panose="02000000000000000000" pitchFamily="2" charset="0"/>
              </a:rPr>
              <a:t>SCC </a:t>
            </a:r>
            <a:r>
              <a:rPr lang="uk-UA" dirty="0">
                <a:latin typeface="Bad Script" panose="02000000000000000000" pitchFamily="2" charset="0"/>
              </a:rPr>
              <a:t>є приєднані вузли, які утворюють вхідний і вихідний компоненти. Вхідний компонент формується з вузлів, які можуть досягти </a:t>
            </a:r>
            <a:r>
              <a:rPr lang="en-CA" dirty="0">
                <a:latin typeface="Bad Script" panose="02000000000000000000" pitchFamily="2" charset="0"/>
              </a:rPr>
              <a:t>SCC, </a:t>
            </a:r>
            <a:r>
              <a:rPr lang="uk-UA" dirty="0">
                <a:latin typeface="Bad Script" panose="02000000000000000000" pitchFamily="2" charset="0"/>
              </a:rPr>
              <a:t>але не можуть бути досягнуті з </a:t>
            </a:r>
            <a:r>
              <a:rPr lang="en-CA" dirty="0">
                <a:latin typeface="Bad Script" panose="02000000000000000000" pitchFamily="2" charset="0"/>
              </a:rPr>
              <a:t>SCC, </a:t>
            </a:r>
            <a:r>
              <a:rPr lang="uk-UA" dirty="0">
                <a:latin typeface="Bad Script" panose="02000000000000000000" pitchFamily="2" charset="0"/>
              </a:rPr>
              <a:t>тоді як вихідний компонент формується з вузлів, які доступні з </a:t>
            </a:r>
            <a:r>
              <a:rPr lang="en-CA" dirty="0">
                <a:latin typeface="Bad Script" panose="02000000000000000000" pitchFamily="2" charset="0"/>
              </a:rPr>
              <a:t>SCC, </a:t>
            </a:r>
            <a:r>
              <a:rPr lang="uk-UA" dirty="0">
                <a:latin typeface="Bad Script" panose="02000000000000000000" pitchFamily="2" charset="0"/>
              </a:rPr>
              <a:t>але не можуть досягти </a:t>
            </a:r>
            <a:r>
              <a:rPr lang="en-CA" dirty="0">
                <a:latin typeface="Bad Script" panose="02000000000000000000" pitchFamily="2" charset="0"/>
              </a:rPr>
              <a:t>SCC.</a:t>
            </a:r>
            <a:endParaRPr lang="uk-UA" dirty="0">
              <a:latin typeface="Bad Script" panose="02000000000000000000" pitchFamily="2" charset="0"/>
            </a:endParaRPr>
          </a:p>
        </p:txBody>
      </p:sp>
      <p:sp>
        <p:nvSpPr>
          <p:cNvPr id="4" name="Номер слайда 3"/>
          <p:cNvSpPr>
            <a:spLocks noGrp="1"/>
          </p:cNvSpPr>
          <p:nvPr>
            <p:ph type="sldNum" sz="quarter" idx="12"/>
          </p:nvPr>
        </p:nvSpPr>
        <p:spPr/>
        <p:txBody>
          <a:bodyPr/>
          <a:lstStyle/>
          <a:p>
            <a:fld id="{4FAB73BC-B049-4115-A692-8D63A059BFB8}" type="slidenum">
              <a:rPr lang="en-US" smtClean="0"/>
              <a:t>19</a:t>
            </a:fld>
            <a:endParaRPr lang="en-US" dirty="0"/>
          </a:p>
        </p:txBody>
      </p:sp>
      <p:sp>
        <p:nvSpPr>
          <p:cNvPr id="9" name="Прямоугольник 8"/>
          <p:cNvSpPr/>
          <p:nvPr/>
        </p:nvSpPr>
        <p:spPr>
          <a:xfrm>
            <a:off x="2257424" y="2716835"/>
            <a:ext cx="1524001" cy="293245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0" name="TextBox 9"/>
          <p:cNvSpPr txBox="1"/>
          <p:nvPr/>
        </p:nvSpPr>
        <p:spPr>
          <a:xfrm>
            <a:off x="2324100" y="2838450"/>
            <a:ext cx="476412" cy="369332"/>
          </a:xfrm>
          <a:prstGeom prst="rect">
            <a:avLst/>
          </a:prstGeom>
          <a:noFill/>
        </p:spPr>
        <p:txBody>
          <a:bodyPr wrap="none" rtlCol="0">
            <a:spAutoFit/>
          </a:bodyPr>
          <a:lstStyle/>
          <a:p>
            <a:r>
              <a:rPr lang="en-CA" dirty="0">
                <a:latin typeface="Bahnschrift Light Condensed" panose="020B0502040204020203" pitchFamily="34" charset="0"/>
              </a:rPr>
              <a:t>SCC</a:t>
            </a:r>
            <a:endParaRPr lang="uk-UA" dirty="0"/>
          </a:p>
        </p:txBody>
      </p:sp>
      <p:sp>
        <p:nvSpPr>
          <p:cNvPr id="11" name="TextBox 10"/>
          <p:cNvSpPr txBox="1"/>
          <p:nvPr/>
        </p:nvSpPr>
        <p:spPr>
          <a:xfrm>
            <a:off x="1069848" y="4619625"/>
            <a:ext cx="330540" cy="369332"/>
          </a:xfrm>
          <a:prstGeom prst="rect">
            <a:avLst/>
          </a:prstGeom>
          <a:noFill/>
        </p:spPr>
        <p:txBody>
          <a:bodyPr wrap="none" rtlCol="0">
            <a:spAutoFit/>
          </a:bodyPr>
          <a:lstStyle/>
          <a:p>
            <a:r>
              <a:rPr lang="en-CA" dirty="0" smtClean="0">
                <a:latin typeface="Bahnschrift Light Condensed" panose="020B0502040204020203" pitchFamily="34" charset="0"/>
              </a:rPr>
              <a:t>IN</a:t>
            </a:r>
            <a:endParaRPr lang="uk-UA" dirty="0"/>
          </a:p>
        </p:txBody>
      </p:sp>
      <p:sp>
        <p:nvSpPr>
          <p:cNvPr id="12" name="TextBox 11"/>
          <p:cNvSpPr txBox="1"/>
          <p:nvPr/>
        </p:nvSpPr>
        <p:spPr>
          <a:xfrm>
            <a:off x="4219575" y="2603500"/>
            <a:ext cx="504611" cy="369332"/>
          </a:xfrm>
          <a:prstGeom prst="rect">
            <a:avLst/>
          </a:prstGeom>
          <a:noFill/>
        </p:spPr>
        <p:txBody>
          <a:bodyPr wrap="square" rtlCol="0">
            <a:spAutoFit/>
          </a:bodyPr>
          <a:lstStyle/>
          <a:p>
            <a:r>
              <a:rPr lang="en-CA" dirty="0" smtClean="0">
                <a:latin typeface="Bahnschrift Light Condensed" panose="020B0502040204020203" pitchFamily="34" charset="0"/>
              </a:rPr>
              <a:t>OUT</a:t>
            </a:r>
            <a:endParaRPr lang="uk-UA" dirty="0"/>
          </a:p>
        </p:txBody>
      </p:sp>
      <p:sp>
        <p:nvSpPr>
          <p:cNvPr id="13" name="TextBox 12"/>
          <p:cNvSpPr txBox="1"/>
          <p:nvPr/>
        </p:nvSpPr>
        <p:spPr>
          <a:xfrm>
            <a:off x="4007857" y="4884182"/>
            <a:ext cx="504611" cy="369332"/>
          </a:xfrm>
          <a:prstGeom prst="rect">
            <a:avLst/>
          </a:prstGeom>
          <a:noFill/>
        </p:spPr>
        <p:txBody>
          <a:bodyPr wrap="square" rtlCol="0">
            <a:spAutoFit/>
          </a:bodyPr>
          <a:lstStyle/>
          <a:p>
            <a:r>
              <a:rPr lang="en-CA" dirty="0" smtClean="0">
                <a:latin typeface="Bahnschrift Light Condensed" panose="020B0502040204020203" pitchFamily="34" charset="0"/>
              </a:rPr>
              <a:t>OUT</a:t>
            </a:r>
            <a:endParaRPr lang="uk-UA" dirty="0"/>
          </a:p>
        </p:txBody>
      </p:sp>
    </p:spTree>
    <p:extLst>
      <p:ext uri="{BB962C8B-B14F-4D97-AF65-F5344CB8AC3E}">
        <p14:creationId xmlns:p14="http://schemas.microsoft.com/office/powerpoint/2010/main" val="2597747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vert="horz" lIns="91440" tIns="45720" rIns="91440" bIns="45720" rtlCol="0" anchor="ctr">
            <a:normAutofit/>
          </a:bodyPr>
          <a:lstStyle/>
          <a:p>
            <a:r>
              <a:rPr lang="uk-UA" sz="6000" b="1" dirty="0"/>
              <a:t>Характеристики та моделі соціальних мереж</a:t>
            </a:r>
            <a:endParaRPr lang="ru-RU" sz="6000" b="1" dirty="0"/>
          </a:p>
        </p:txBody>
      </p:sp>
      <p:sp>
        <p:nvSpPr>
          <p:cNvPr id="5" name="Текст 4"/>
          <p:cNvSpPr>
            <a:spLocks noGrp="1"/>
          </p:cNvSpPr>
          <p:nvPr>
            <p:ph type="body" idx="1"/>
          </p:nvPr>
        </p:nvSpPr>
        <p:spPr/>
        <p:txBody>
          <a:bodyPr/>
          <a:lstStyle/>
          <a:p>
            <a:endParaRPr lang="ru-RU"/>
          </a:p>
        </p:txBody>
      </p:sp>
      <p:sp>
        <p:nvSpPr>
          <p:cNvPr id="2" name="Номер слайда 1"/>
          <p:cNvSpPr>
            <a:spLocks noGrp="1"/>
          </p:cNvSpPr>
          <p:nvPr>
            <p:ph type="sldNum" sz="quarter" idx="12"/>
          </p:nvPr>
        </p:nvSpPr>
        <p:spPr/>
        <p:txBody>
          <a:bodyPr/>
          <a:lstStyle/>
          <a:p>
            <a:fld id="{4FAB73BC-B049-4115-A692-8D63A059BFB8}" type="slidenum">
              <a:rPr lang="en-US" smtClean="0"/>
              <a:pPr/>
              <a:t>2</a:t>
            </a:fld>
            <a:endParaRPr lang="en-US" dirty="0"/>
          </a:p>
        </p:txBody>
      </p:sp>
    </p:spTree>
    <p:extLst>
      <p:ext uri="{BB962C8B-B14F-4D97-AF65-F5344CB8AC3E}">
        <p14:creationId xmlns:p14="http://schemas.microsoft.com/office/powerpoint/2010/main" val="2291853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vert="horz" lIns="91440" tIns="45720" rIns="91440" bIns="45720" rtlCol="0" anchor="ctr">
            <a:normAutofit/>
          </a:bodyPr>
          <a:lstStyle/>
          <a:p>
            <a:pPr algn="ctr"/>
            <a:r>
              <a:rPr lang="en-CA" sz="4800" dirty="0">
                <a:latin typeface="Bahnschrift Light Condensed" panose="020B0502040204020203" pitchFamily="34" charset="0"/>
              </a:rPr>
              <a:t>Introduction to web search</a:t>
            </a:r>
            <a:endParaRPr lang="uk-UA" sz="4800" dirty="0">
              <a:latin typeface="Bahnschrift Light Condensed" panose="020B0502040204020203" pitchFamily="34" charset="0"/>
            </a:endParaRPr>
          </a:p>
        </p:txBody>
      </p:sp>
      <p:sp>
        <p:nvSpPr>
          <p:cNvPr id="5" name="Объект 4"/>
          <p:cNvSpPr>
            <a:spLocks noGrp="1"/>
          </p:cNvSpPr>
          <p:nvPr>
            <p:ph sz="half" idx="1"/>
          </p:nvPr>
        </p:nvSpPr>
        <p:spPr>
          <a:xfrm>
            <a:off x="1069848" y="2194560"/>
            <a:ext cx="4754880" cy="3631763"/>
          </a:xfrm>
        </p:spPr>
        <p:txBody>
          <a:bodyPr vert="horz" wrap="square" lIns="91440" tIns="45720" rIns="91440" bIns="45720" rtlCol="0">
            <a:spAutoFit/>
          </a:bodyPr>
          <a:lstStyle/>
          <a:p>
            <a:pPr marL="0" indent="457200" defTabSz="457200">
              <a:lnSpc>
                <a:spcPct val="100000"/>
              </a:lnSpc>
              <a:buNone/>
            </a:pPr>
            <a:r>
              <a:rPr lang="uk-UA" dirty="0">
                <a:latin typeface="Bad Script" panose="02000000000000000000" pitchFamily="2" charset="0"/>
              </a:rPr>
              <a:t>Під час веб-сканування пошуковий сканер або павук використовується для створення списків слів, знайдених на веб-сторінках. Щоб створити такі списки, веб-сканер повинен переглядати багато сторінок, і список потрібно постійно оновлювати, оскільки веб-сайти постійно змінюються</a:t>
            </a:r>
            <a:r>
              <a:rPr lang="uk-UA" dirty="0" smtClean="0">
                <a:latin typeface="Bad Script" panose="02000000000000000000" pitchFamily="2" charset="0"/>
              </a:rPr>
              <a:t>.</a:t>
            </a:r>
            <a:endParaRPr lang="en-US" dirty="0" smtClean="0">
              <a:latin typeface="Bad Script" panose="02000000000000000000" pitchFamily="2" charset="0"/>
            </a:endParaRPr>
          </a:p>
          <a:p>
            <a:pPr marL="0" indent="457200" defTabSz="457200">
              <a:lnSpc>
                <a:spcPct val="100000"/>
              </a:lnSpc>
              <a:buNone/>
            </a:pPr>
            <a:r>
              <a:rPr lang="uk-UA" dirty="0" smtClean="0">
                <a:latin typeface="Bad Script" panose="02000000000000000000" pitchFamily="2" charset="0"/>
              </a:rPr>
              <a:t>Інформація, зібрана веб-сканерами, обробляється пошуковою системою для індексування завантажених сторінок для ефективного пошуку в Інтернеті.</a:t>
            </a:r>
            <a:endParaRPr lang="uk-UA" dirty="0">
              <a:latin typeface="Bad Script" panose="02000000000000000000" pitchFamily="2" charset="0"/>
            </a:endParaRPr>
          </a:p>
        </p:txBody>
      </p:sp>
      <p:pic>
        <p:nvPicPr>
          <p:cNvPr id="7" name="Объект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990556" y="2012950"/>
            <a:ext cx="3978275" cy="3978275"/>
          </a:xfrm>
        </p:spPr>
      </p:pic>
      <p:sp>
        <p:nvSpPr>
          <p:cNvPr id="4" name="Номер слайда 3"/>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519299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484632"/>
            <a:ext cx="10058400" cy="1067943"/>
          </a:xfrm>
        </p:spPr>
        <p:txBody>
          <a:bodyPr vert="horz" lIns="91440" tIns="45720" rIns="91440" bIns="45720" rtlCol="0" anchor="ctr">
            <a:normAutofit fontScale="90000"/>
          </a:bodyPr>
          <a:lstStyle/>
          <a:p>
            <a:pPr algn="ctr"/>
            <a:r>
              <a:rPr lang="uk-UA" sz="4800" dirty="0" smtClean="0">
                <a:latin typeface="Bahnschrift Light Condensed" panose="020B0502040204020203" pitchFamily="34" charset="0"/>
              </a:rPr>
              <a:t>Веб-сканер дотримується набору визначених політик</a:t>
            </a:r>
            <a:endParaRPr lang="uk-UA" sz="4800" dirty="0">
              <a:latin typeface="Bahnschrift Light Condensed" panose="020B0502040204020203" pitchFamily="34" charset="0"/>
            </a:endParaRPr>
          </a:p>
        </p:txBody>
      </p:sp>
      <p:sp>
        <p:nvSpPr>
          <p:cNvPr id="3" name="Объект 2"/>
          <p:cNvSpPr>
            <a:spLocks noGrp="1"/>
          </p:cNvSpPr>
          <p:nvPr>
            <p:ph idx="1"/>
          </p:nvPr>
        </p:nvSpPr>
        <p:spPr>
          <a:xfrm>
            <a:off x="590550" y="1740408"/>
            <a:ext cx="10537698" cy="4708981"/>
          </a:xfrm>
        </p:spPr>
        <p:txBody>
          <a:bodyPr vert="horz" wrap="square" lIns="91440" tIns="45720" rIns="91440" bIns="45720" rtlCol="0">
            <a:spAutoFit/>
          </a:bodyPr>
          <a:lstStyle/>
          <a:p>
            <a:pPr marL="0" indent="457200" defTabSz="457200">
              <a:lnSpc>
                <a:spcPct val="100000"/>
              </a:lnSpc>
              <a:buNone/>
            </a:pPr>
            <a:r>
              <a:rPr lang="uk-UA" sz="1800" b="1" u="sng" dirty="0">
                <a:latin typeface="Bad Script" panose="02000000000000000000" pitchFamily="2" charset="0"/>
              </a:rPr>
              <a:t>Політика відбору. </a:t>
            </a:r>
            <a:r>
              <a:rPr lang="uk-UA" sz="1800" dirty="0">
                <a:latin typeface="Bad Script" panose="02000000000000000000" pitchFamily="2" charset="0"/>
              </a:rPr>
              <a:t>Через величезний розмір пошукові системи охоплюють </a:t>
            </a:r>
            <a:r>
              <a:rPr lang="uk-UA" sz="1800" dirty="0" smtClean="0">
                <a:latin typeface="Bad Script" panose="02000000000000000000" pitchFamily="2" charset="0"/>
              </a:rPr>
              <a:t>не </a:t>
            </a:r>
            <a:r>
              <a:rPr lang="uk-UA" sz="1800" dirty="0">
                <a:latin typeface="Bad Script" panose="02000000000000000000" pitchFamily="2" charset="0"/>
              </a:rPr>
              <a:t>всю мережу. Навіть велика пошукова система </a:t>
            </a:r>
            <a:r>
              <a:rPr lang="uk-UA" sz="1800" dirty="0" err="1">
                <a:latin typeface="Bad Script" panose="02000000000000000000" pitchFamily="2" charset="0"/>
              </a:rPr>
              <a:t>проіндексує</a:t>
            </a:r>
            <a:r>
              <a:rPr lang="uk-UA" sz="1800" dirty="0">
                <a:latin typeface="Bad Script" panose="02000000000000000000" pitchFamily="2" charset="0"/>
              </a:rPr>
              <a:t> лише приблизно 70% </a:t>
            </a:r>
            <a:r>
              <a:rPr lang="uk-UA" sz="1800" dirty="0" smtClean="0">
                <a:latin typeface="Bad Script" panose="02000000000000000000" pitchFamily="2" charset="0"/>
              </a:rPr>
              <a:t>веб-сайтів, які </a:t>
            </a:r>
            <a:r>
              <a:rPr lang="uk-UA" sz="1800" dirty="0">
                <a:latin typeface="Bad Script" panose="02000000000000000000" pitchFamily="2" charset="0"/>
              </a:rPr>
              <a:t>можна індексувати. Необхідна політика вибору, яка визначає, які сторінки завантажувати, оскільки найбільш релевантні сторінки для веб-пошуку представляють більший інтерес</a:t>
            </a:r>
            <a:r>
              <a:rPr lang="uk-UA" sz="1800" dirty="0" smtClean="0">
                <a:latin typeface="Bad Script" panose="02000000000000000000" pitchFamily="2" charset="0"/>
              </a:rPr>
              <a:t>.</a:t>
            </a:r>
          </a:p>
          <a:p>
            <a:pPr marL="0" indent="457200" defTabSz="457200">
              <a:lnSpc>
                <a:spcPct val="100000"/>
              </a:lnSpc>
              <a:buNone/>
            </a:pPr>
            <a:r>
              <a:rPr lang="uk-UA" sz="1800" b="1" u="sng" dirty="0">
                <a:latin typeface="Bad Script" panose="02000000000000000000" pitchFamily="2" charset="0"/>
              </a:rPr>
              <a:t>Правила повторного </a:t>
            </a:r>
            <a:r>
              <a:rPr lang="uk-UA" sz="1800" b="1" u="sng" dirty="0" smtClean="0">
                <a:latin typeface="Bad Script" panose="02000000000000000000" pitchFamily="2" charset="0"/>
              </a:rPr>
              <a:t>відвідування</a:t>
            </a:r>
            <a:r>
              <a:rPr lang="uk-UA" sz="1800" dirty="0" smtClean="0">
                <a:latin typeface="Bad Script" panose="02000000000000000000" pitchFamily="2" charset="0"/>
              </a:rPr>
              <a:t>. Мережа </a:t>
            </a:r>
            <a:r>
              <a:rPr lang="uk-UA" sz="1800" dirty="0">
                <a:latin typeface="Bad Script" panose="02000000000000000000" pitchFamily="2" charset="0"/>
              </a:rPr>
              <a:t>має динамічний характер, оскільки вона постійно змінюється. Веб-сканування – це трудомісткий процес, який може зайняти тижні або місяці залежно від ряду факторів, у тому числі вашої політики вибору. Під час процесу сканування ви можете очікувати, що відбулися зміни</a:t>
            </a:r>
            <a:r>
              <a:rPr lang="uk-UA" sz="1800" dirty="0" smtClean="0">
                <a:latin typeface="Bad Script" panose="02000000000000000000" pitchFamily="2" charset="0"/>
              </a:rPr>
              <a:t>. Зазвичай </a:t>
            </a:r>
            <a:r>
              <a:rPr lang="uk-UA" sz="1800" dirty="0">
                <a:latin typeface="Bad Script" panose="02000000000000000000" pitchFamily="2" charset="0"/>
              </a:rPr>
              <a:t>вартість оцінюється за </a:t>
            </a:r>
            <a:r>
              <a:rPr lang="uk-UA" sz="1800" dirty="0" err="1">
                <a:latin typeface="Bad Script" panose="02000000000000000000" pitchFamily="2" charset="0"/>
              </a:rPr>
              <a:t>невиявлення</a:t>
            </a:r>
            <a:r>
              <a:rPr lang="uk-UA" sz="1800" dirty="0">
                <a:latin typeface="Bad Script" panose="02000000000000000000" pitchFamily="2" charset="0"/>
              </a:rPr>
              <a:t> зміни. Найпоширенішими функціями витрат є </a:t>
            </a:r>
            <a:r>
              <a:rPr lang="uk-UA" sz="1800" dirty="0" smtClean="0">
                <a:latin typeface="Bad Script" panose="02000000000000000000" pitchFamily="2" charset="0"/>
              </a:rPr>
              <a:t>«свіжість» </a:t>
            </a:r>
            <a:r>
              <a:rPr lang="uk-UA" sz="1800" dirty="0">
                <a:latin typeface="Bad Script" panose="02000000000000000000" pitchFamily="2" charset="0"/>
              </a:rPr>
              <a:t>і вік. Свіжість описує точність локальної копії. Вік визначає, наскільки застаріла локальна копія</a:t>
            </a:r>
            <a:r>
              <a:rPr lang="uk-UA" sz="1800" dirty="0" smtClean="0">
                <a:latin typeface="Bad Script" panose="02000000000000000000" pitchFamily="2" charset="0"/>
              </a:rPr>
              <a:t>.</a:t>
            </a:r>
          </a:p>
          <a:p>
            <a:pPr marL="0" indent="457200" defTabSz="457200">
              <a:lnSpc>
                <a:spcPct val="100000"/>
              </a:lnSpc>
              <a:buNone/>
            </a:pPr>
            <a:r>
              <a:rPr lang="uk-UA" sz="1800" b="1" u="sng" dirty="0" smtClean="0">
                <a:latin typeface="Bad Script" panose="02000000000000000000" pitchFamily="2" charset="0"/>
              </a:rPr>
              <a:t>Політика «ввічливості»</a:t>
            </a:r>
            <a:r>
              <a:rPr lang="uk-UA" sz="1800" dirty="0" smtClean="0">
                <a:latin typeface="Bad Script" panose="02000000000000000000" pitchFamily="2" charset="0"/>
              </a:rPr>
              <a:t>. Сканери мають високу продуктивність у отриманні даних із веб-сайтів. Таким чином, вони можуть мати великий вплив на продуктивність веб-сайту. Використання веб-сканерів може призвести до перевантаження сервера, на якому розміщено веб-сайт, збою сервера/маршрутизатора або збою в роботі мережі/сервера. Необхідно визначити, який розділ Інтернету можна сканувати, щоб гарантувати, що це не вплине на продуктивність веб-сайту.</a:t>
            </a:r>
          </a:p>
          <a:p>
            <a:pPr marL="0" indent="457200" defTabSz="457200">
              <a:lnSpc>
                <a:spcPct val="100000"/>
              </a:lnSpc>
              <a:buNone/>
            </a:pPr>
            <a:r>
              <a:rPr lang="uk-UA" sz="1800" b="1" u="sng" dirty="0" smtClean="0">
                <a:latin typeface="Bad Script" panose="02000000000000000000" pitchFamily="2" charset="0"/>
              </a:rPr>
              <a:t>Політика </a:t>
            </a:r>
            <a:r>
              <a:rPr lang="uk-UA" sz="1800" b="1" u="sng" dirty="0" err="1" smtClean="0">
                <a:latin typeface="Bad Script" panose="02000000000000000000" pitchFamily="2" charset="0"/>
              </a:rPr>
              <a:t>розпаралелювання</a:t>
            </a:r>
            <a:r>
              <a:rPr lang="uk-UA" sz="1800" dirty="0" smtClean="0">
                <a:latin typeface="Bad Script" panose="02000000000000000000" pitchFamily="2" charset="0"/>
              </a:rPr>
              <a:t>. Деякі сканери можуть запускати кілька процесів паралельно. Тому для кожного сканера слід встановити правила, щоб уникнути багаторазового завантаження одного й того самого вмісту.</a:t>
            </a:r>
            <a:endParaRPr lang="uk-UA" sz="1800" dirty="0">
              <a:latin typeface="Bad Script" panose="02000000000000000000" pitchFamily="2" charset="0"/>
            </a:endParaRPr>
          </a:p>
        </p:txBody>
      </p:sp>
      <p:sp>
        <p:nvSpPr>
          <p:cNvPr id="4" name="Номер слайда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635151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0798" y="136582"/>
            <a:ext cx="10058400" cy="894540"/>
          </a:xfrm>
        </p:spPr>
        <p:txBody>
          <a:bodyPr vert="horz" lIns="91440" tIns="45720" rIns="91440" bIns="45720" rtlCol="0" anchor="ctr">
            <a:normAutofit/>
          </a:bodyPr>
          <a:lstStyle/>
          <a:p>
            <a:pPr algn="ctr"/>
            <a:r>
              <a:rPr lang="en-CA" sz="4800" dirty="0">
                <a:latin typeface="Bahnschrift Light Condensed" panose="020B0502040204020203" pitchFamily="34" charset="0"/>
              </a:rPr>
              <a:t>PageRank</a:t>
            </a:r>
            <a:endParaRPr lang="uk-UA" sz="4800" dirty="0">
              <a:latin typeface="Bahnschrift Light Condensed" panose="020B0502040204020203" pitchFamily="34" charset="0"/>
            </a:endParaRPr>
          </a:p>
        </p:txBody>
      </p:sp>
      <p:pic>
        <p:nvPicPr>
          <p:cNvPr id="7" name="Объект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23094" y="963930"/>
            <a:ext cx="3038475" cy="2438400"/>
          </a:xfrm>
        </p:spPr>
      </p:pic>
      <p:pic>
        <p:nvPicPr>
          <p:cNvPr id="11" name="Объект 10"/>
          <p:cNvPicPr>
            <a:picLocks noGrp="1" noChangeAspect="1"/>
          </p:cNvPicPr>
          <p:nvPr>
            <p:ph sz="half" idx="2"/>
          </p:nvPr>
        </p:nvPicPr>
        <p:blipFill>
          <a:blip r:embed="rId4"/>
          <a:stretch>
            <a:fillRect/>
          </a:stretch>
        </p:blipFill>
        <p:spPr>
          <a:xfrm>
            <a:off x="4032123" y="1504188"/>
            <a:ext cx="1190625" cy="1257300"/>
          </a:xfrm>
          <a:prstGeom prst="rect">
            <a:avLst/>
          </a:prstGeom>
        </p:spPr>
      </p:pic>
      <p:sp>
        <p:nvSpPr>
          <p:cNvPr id="4" name="Номер слайда 3"/>
          <p:cNvSpPr>
            <a:spLocks noGrp="1"/>
          </p:cNvSpPr>
          <p:nvPr>
            <p:ph type="sldNum" sz="quarter" idx="12"/>
          </p:nvPr>
        </p:nvSpPr>
        <p:spPr/>
        <p:txBody>
          <a:bodyPr/>
          <a:lstStyle/>
          <a:p>
            <a:fld id="{4FAB73BC-B049-4115-A692-8D63A059BFB8}" type="slidenum">
              <a:rPr lang="en-US" smtClean="0"/>
              <a:t>22</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752475" y="3333750"/>
                <a:ext cx="2123145" cy="733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uk-UA"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𝐺</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11</m:t>
                                    </m:r>
                                  </m:sub>
                                </m:sSub>
                              </m:e>
                              <m:e>
                                <m:r>
                                  <a:rPr lang="en-US" b="0"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1</m:t>
                                    </m:r>
                                    <m:r>
                                      <a:rPr lang="en-US" b="0" i="1" smtClean="0">
                                        <a:latin typeface="Cambria Math" panose="02040503050406030204" pitchFamily="18" charset="0"/>
                                      </a:rPr>
                                      <m:t>𝑛</m:t>
                                    </m:r>
                                  </m:sub>
                                </m:sSub>
                              </m:e>
                            </m:mr>
                            <m:mr>
                              <m:e>
                                <m:r>
                                  <a:rPr lang="en-US" b="0" i="1" smtClean="0">
                                    <a:latin typeface="Cambria Math" panose="02040503050406030204" pitchFamily="18" charset="0"/>
                                  </a:rPr>
                                  <m:t>⋮</m:t>
                                </m:r>
                              </m:e>
                              <m:e>
                                <m:r>
                                  <a:rPr lang="en-US" b="0" i="1" smtClean="0">
                                    <a:latin typeface="Cambria Math" panose="02040503050406030204" pitchFamily="18" charset="0"/>
                                  </a:rPr>
                                  <m:t>⋱</m:t>
                                </m:r>
                              </m:e>
                              <m:e>
                                <m: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𝑛</m:t>
                                    </m:r>
                                    <m:r>
                                      <a:rPr lang="en-US" i="1">
                                        <a:latin typeface="Cambria Math" panose="02040503050406030204" pitchFamily="18" charset="0"/>
                                      </a:rPr>
                                      <m:t>1</m:t>
                                    </m:r>
                                  </m:sub>
                                </m:sSub>
                              </m:e>
                              <m:e>
                                <m:r>
                                  <a:rPr lang="en-US" b="0"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𝑛𝑛</m:t>
                                    </m:r>
                                  </m:sub>
                                </m:sSub>
                              </m:e>
                            </m:mr>
                          </m:m>
                        </m:e>
                      </m:d>
                    </m:oMath>
                  </m:oMathPara>
                </a14:m>
                <a:endParaRPr lang="uk-UA" dirty="0"/>
              </a:p>
            </p:txBody>
          </p:sp>
        </mc:Choice>
        <mc:Fallback xmlns="">
          <p:sp>
            <p:nvSpPr>
              <p:cNvPr id="8" name="TextBox 7"/>
              <p:cNvSpPr txBox="1">
                <a:spLocks noRot="1" noChangeAspect="1" noMove="1" noResize="1" noEditPoints="1" noAdjustHandles="1" noChangeArrowheads="1" noChangeShapeType="1" noTextEdit="1"/>
              </p:cNvSpPr>
              <p:nvPr/>
            </p:nvSpPr>
            <p:spPr>
              <a:xfrm>
                <a:off x="752475" y="3333750"/>
                <a:ext cx="2123145" cy="733342"/>
              </a:xfrm>
              <a:prstGeom prst="rect">
                <a:avLst/>
              </a:prstGeom>
              <a:blipFill>
                <a:blip r:embed="rId5"/>
                <a:stretch>
                  <a:fillRect/>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44001" y="4244709"/>
                <a:ext cx="1740092" cy="582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uk-UA"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e>
                          </m:d>
                        </m:e>
                        <m:sup>
                          <m:r>
                            <a:rPr lang="en-US" b="0" i="1" smtClean="0">
                              <a:latin typeface="Cambria Math" panose="02040503050406030204" pitchFamily="18" charset="0"/>
                            </a:rPr>
                            <m:t>𝑇</m:t>
                          </m:r>
                        </m:sup>
                      </m:sSup>
                    </m:oMath>
                  </m:oMathPara>
                </a14:m>
                <a:endParaRPr lang="uk-UA" dirty="0"/>
              </a:p>
            </p:txBody>
          </p:sp>
        </mc:Choice>
        <mc:Fallback xmlns="">
          <p:sp>
            <p:nvSpPr>
              <p:cNvPr id="9" name="TextBox 8"/>
              <p:cNvSpPr txBox="1">
                <a:spLocks noRot="1" noChangeAspect="1" noMove="1" noResize="1" noEditPoints="1" noAdjustHandles="1" noChangeArrowheads="1" noChangeShapeType="1" noTextEdit="1"/>
              </p:cNvSpPr>
              <p:nvPr/>
            </p:nvSpPr>
            <p:spPr>
              <a:xfrm>
                <a:off x="944001" y="4244709"/>
                <a:ext cx="1740092" cy="582724"/>
              </a:xfrm>
              <a:prstGeom prst="rect">
                <a:avLst/>
              </a:prstGeom>
              <a:blipFill>
                <a:blip r:embed="rId6"/>
                <a:stretch>
                  <a:fillRect/>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44001" y="5005050"/>
                <a:ext cx="15419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uk-UA" i="1" smtClean="0">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𝐺</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oMath>
                  </m:oMathPara>
                </a14:m>
                <a:endParaRPr lang="uk-UA" dirty="0"/>
              </a:p>
            </p:txBody>
          </p:sp>
        </mc:Choice>
        <mc:Fallback xmlns="">
          <p:sp>
            <p:nvSpPr>
              <p:cNvPr id="10" name="TextBox 9"/>
              <p:cNvSpPr txBox="1">
                <a:spLocks noRot="1" noChangeAspect="1" noMove="1" noResize="1" noEditPoints="1" noAdjustHandles="1" noChangeArrowheads="1" noChangeShapeType="1" noTextEdit="1"/>
              </p:cNvSpPr>
              <p:nvPr/>
            </p:nvSpPr>
            <p:spPr>
              <a:xfrm>
                <a:off x="944001" y="5005050"/>
                <a:ext cx="1541961" cy="276999"/>
              </a:xfrm>
              <a:prstGeom prst="rect">
                <a:avLst/>
              </a:prstGeom>
              <a:blipFill>
                <a:blip r:embed="rId7"/>
                <a:stretch>
                  <a:fillRect l="-3557" r="-791" b="-20000"/>
                </a:stretch>
              </a:blipFill>
            </p:spPr>
            <p:txBody>
              <a:bodyPr/>
              <a:lstStyle/>
              <a:p>
                <a:r>
                  <a:rPr lang="uk-UA">
                    <a:noFill/>
                  </a:rPr>
                  <a:t> </a:t>
                </a:r>
              </a:p>
            </p:txBody>
          </p:sp>
        </mc:Fallback>
      </mc:AlternateContent>
      <p:pic>
        <p:nvPicPr>
          <p:cNvPr id="12" name="Рисунок 11"/>
          <p:cNvPicPr>
            <a:picLocks noChangeAspect="1"/>
          </p:cNvPicPr>
          <p:nvPr/>
        </p:nvPicPr>
        <p:blipFill>
          <a:blip r:embed="rId8"/>
          <a:stretch>
            <a:fillRect/>
          </a:stretch>
        </p:blipFill>
        <p:spPr>
          <a:xfrm>
            <a:off x="4041648" y="2789682"/>
            <a:ext cx="1152525" cy="1247775"/>
          </a:xfrm>
          <a:prstGeom prst="rect">
            <a:avLst/>
          </a:prstGeom>
        </p:spPr>
      </p:pic>
      <p:pic>
        <p:nvPicPr>
          <p:cNvPr id="13" name="Рисунок 12"/>
          <p:cNvPicPr>
            <a:picLocks noChangeAspect="1"/>
          </p:cNvPicPr>
          <p:nvPr/>
        </p:nvPicPr>
        <p:blipFill>
          <a:blip r:embed="rId9"/>
          <a:stretch>
            <a:fillRect/>
          </a:stretch>
        </p:blipFill>
        <p:spPr>
          <a:xfrm>
            <a:off x="4032123" y="4138571"/>
            <a:ext cx="1162050" cy="1238250"/>
          </a:xfrm>
          <a:prstGeom prst="rect">
            <a:avLst/>
          </a:prstGeom>
        </p:spPr>
      </p:pic>
      <p:pic>
        <p:nvPicPr>
          <p:cNvPr id="14" name="Рисунок 13"/>
          <p:cNvPicPr>
            <a:picLocks noChangeAspect="1"/>
          </p:cNvPicPr>
          <p:nvPr/>
        </p:nvPicPr>
        <p:blipFill>
          <a:blip r:embed="rId10"/>
          <a:stretch>
            <a:fillRect/>
          </a:stretch>
        </p:blipFill>
        <p:spPr>
          <a:xfrm>
            <a:off x="5451808" y="1513713"/>
            <a:ext cx="1333500" cy="1247775"/>
          </a:xfrm>
          <a:prstGeom prst="rect">
            <a:avLst/>
          </a:prstGeom>
        </p:spPr>
      </p:pic>
      <p:pic>
        <p:nvPicPr>
          <p:cNvPr id="15" name="Рисунок 14"/>
          <p:cNvPicPr>
            <a:picLocks noChangeAspect="1"/>
          </p:cNvPicPr>
          <p:nvPr/>
        </p:nvPicPr>
        <p:blipFill>
          <a:blip r:embed="rId11"/>
          <a:stretch>
            <a:fillRect/>
          </a:stretch>
        </p:blipFill>
        <p:spPr>
          <a:xfrm>
            <a:off x="5451808" y="2808732"/>
            <a:ext cx="1419225" cy="1228725"/>
          </a:xfrm>
          <a:prstGeom prst="rect">
            <a:avLst/>
          </a:prstGeom>
        </p:spPr>
      </p:pic>
      <p:pic>
        <p:nvPicPr>
          <p:cNvPr id="16" name="Рисунок 15"/>
          <p:cNvPicPr>
            <a:picLocks noChangeAspect="1"/>
          </p:cNvPicPr>
          <p:nvPr/>
        </p:nvPicPr>
        <p:blipFill>
          <a:blip r:embed="rId12"/>
          <a:stretch>
            <a:fillRect/>
          </a:stretch>
        </p:blipFill>
        <p:spPr>
          <a:xfrm>
            <a:off x="5413708" y="4133469"/>
            <a:ext cx="1371600" cy="1219200"/>
          </a:xfrm>
          <a:prstGeom prst="rect">
            <a:avLst/>
          </a:prstGeom>
        </p:spPr>
      </p:pic>
      <mc:AlternateContent xmlns:mc="http://schemas.openxmlformats.org/markup-compatibility/2006" xmlns:a14="http://schemas.microsoft.com/office/drawing/2010/main">
        <mc:Choice Requires="a14">
          <p:sp>
            <p:nvSpPr>
              <p:cNvPr id="17" name="Прямоугольник 16"/>
              <p:cNvSpPr/>
              <p:nvPr/>
            </p:nvSpPr>
            <p:spPr>
              <a:xfrm>
                <a:off x="7490618" y="1051586"/>
                <a:ext cx="4200525" cy="5220019"/>
              </a:xfrm>
              <a:prstGeom prst="rect">
                <a:avLst/>
              </a:prstGeom>
            </p:spPr>
            <p:txBody>
              <a:bodyPr vert="horz" wrap="square" lIns="91440" tIns="45720" rIns="91440" bIns="45720" rtlCol="0">
                <a:spAutoFit/>
              </a:bodyPr>
              <a:lstStyle/>
              <a:p>
                <a:pPr indent="457200">
                  <a:spcBef>
                    <a:spcPts val="1200"/>
                  </a:spcBef>
                  <a:buClr>
                    <a:schemeClr val="accent1">
                      <a:lumMod val="75000"/>
                    </a:schemeClr>
                  </a:buClr>
                  <a:buSzPct val="85000"/>
                  <a:buFont typeface="Wingdings" pitchFamily="2" charset="2"/>
                  <a:buNone/>
                </a:pPr>
                <a:r>
                  <a:rPr lang="uk-UA" sz="2000" dirty="0" smtClean="0">
                    <a:latin typeface="Bad Script" panose="02000000000000000000" pitchFamily="2" charset="0"/>
                  </a:rPr>
                  <a:t>Процес починається в одному із станів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𝑖</m:t>
                        </m:r>
                      </m:sub>
                    </m:sSub>
                  </m:oMath>
                </a14:m>
                <a:r>
                  <a:rPr lang="en-US" sz="2000" dirty="0" smtClean="0">
                    <a:latin typeface="Bad Script" panose="02000000000000000000" pitchFamily="2" charset="0"/>
                  </a:rPr>
                  <a:t> </a:t>
                </a:r>
                <a:r>
                  <a:rPr lang="uk-UA" sz="2000" dirty="0" smtClean="0">
                    <a:latin typeface="Bad Script" panose="02000000000000000000" pitchFamily="2" charset="0"/>
                  </a:rPr>
                  <a:t>і </a:t>
                </a:r>
                <a:r>
                  <a:rPr lang="uk-UA" sz="2000" dirty="0">
                    <a:latin typeface="Bad Script" panose="02000000000000000000" pitchFamily="2" charset="0"/>
                  </a:rPr>
                  <a:t>послідовно переходить від одного </a:t>
                </a:r>
                <a:r>
                  <a:rPr lang="uk-UA" sz="2000" dirty="0" smtClean="0">
                    <a:latin typeface="Bad Script" panose="02000000000000000000" pitchFamily="2" charset="0"/>
                  </a:rPr>
                  <a:t>стану</a:t>
                </a:r>
                <a:r>
                  <a:rPr lang="en-US" sz="2000" dirty="0" smtClean="0">
                    <a:latin typeface="Bad Script" panose="02000000000000000000" pitchFamily="2" charset="0"/>
                  </a:rPr>
                  <a:t> </a:t>
                </a:r>
                <a:r>
                  <a:rPr lang="uk-UA" sz="2000" dirty="0" smtClean="0">
                    <a:latin typeface="Bad Script" panose="02000000000000000000" pitchFamily="2" charset="0"/>
                  </a:rPr>
                  <a:t>до іншого. </a:t>
                </a:r>
                <a:endParaRPr lang="en-US" sz="2000" dirty="0" smtClean="0">
                  <a:latin typeface="Bad Script" panose="02000000000000000000" pitchFamily="2" charset="0"/>
                </a:endParaRPr>
              </a:p>
              <a:p>
                <a:pPr indent="457200">
                  <a:spcBef>
                    <a:spcPts val="1200"/>
                  </a:spcBef>
                  <a:buClr>
                    <a:schemeClr val="accent1">
                      <a:lumMod val="75000"/>
                    </a:schemeClr>
                  </a:buClr>
                  <a:buSzPct val="85000"/>
                  <a:buFont typeface="Wingdings" pitchFamily="2" charset="2"/>
                  <a:buNone/>
                </a:pPr>
                <a:r>
                  <a:rPr lang="uk-UA" sz="2000" dirty="0" smtClean="0">
                    <a:latin typeface="Bad Script" panose="02000000000000000000" pitchFamily="2" charset="0"/>
                  </a:rPr>
                  <a:t>Ймовірність </a:t>
                </a:r>
                <a:r>
                  <a:rPr lang="uk-UA" sz="2000" dirty="0">
                    <a:latin typeface="Bad Script" panose="02000000000000000000" pitchFamily="2" charset="0"/>
                  </a:rPr>
                  <a:t>переходу від стану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𝑖</m:t>
                        </m:r>
                      </m:sub>
                    </m:sSub>
                  </m:oMath>
                </a14:m>
                <a:r>
                  <a:rPr lang="en-US" sz="2000" dirty="0" smtClean="0">
                    <a:latin typeface="Bad Script" panose="02000000000000000000" pitchFamily="2" charset="0"/>
                  </a:rPr>
                  <a:t> </a:t>
                </a:r>
                <a:r>
                  <a:rPr lang="uk-UA" sz="2000" dirty="0" smtClean="0">
                    <a:latin typeface="Bad Script" panose="02000000000000000000" pitchFamily="2" charset="0"/>
                  </a:rPr>
                  <a:t>до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𝑗</m:t>
                        </m:r>
                      </m:sub>
                    </m:sSub>
                  </m:oMath>
                </a14:m>
                <a:r>
                  <a:rPr lang="en-US" sz="2000" dirty="0" smtClean="0">
                    <a:latin typeface="Bad Script" panose="02000000000000000000" pitchFamily="2" charset="0"/>
                  </a:rPr>
                  <a:t> </a:t>
                </a:r>
                <a:r>
                  <a:rPr lang="uk-UA" sz="2000" dirty="0" smtClean="0">
                    <a:latin typeface="Bad Script" panose="02000000000000000000" pitchFamily="2" charset="0"/>
                  </a:rPr>
                  <a:t>визначається </a:t>
                </a:r>
                <a:r>
                  <a:rPr lang="uk-UA" sz="2000" dirty="0">
                    <a:latin typeface="Bad Script" panose="02000000000000000000" pitchFamily="2" charset="0"/>
                  </a:rPr>
                  <a:t>як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𝑖𝑗</m:t>
                        </m:r>
                      </m:sub>
                    </m:sSub>
                  </m:oMath>
                </a14:m>
                <a:r>
                  <a:rPr lang="en-US" sz="2000" dirty="0" smtClean="0">
                    <a:latin typeface="Bad Script" panose="02000000000000000000" pitchFamily="2" charset="0"/>
                  </a:rPr>
                  <a:t> </a:t>
                </a:r>
                <a:r>
                  <a:rPr lang="uk-UA" sz="2000" dirty="0" smtClean="0">
                    <a:latin typeface="Bad Script" panose="02000000000000000000" pitchFamily="2" charset="0"/>
                  </a:rPr>
                  <a:t>і </a:t>
                </a:r>
                <a:r>
                  <a:rPr lang="uk-UA" sz="2000" dirty="0">
                    <a:latin typeface="Bad Script" panose="02000000000000000000" pitchFamily="2" charset="0"/>
                  </a:rPr>
                  <a:t>вона не залежить від стану, в якому перебуває ланцюжок. </a:t>
                </a:r>
                <a:endParaRPr lang="en-US" sz="2000" dirty="0" smtClean="0">
                  <a:latin typeface="Bad Script" panose="02000000000000000000" pitchFamily="2" charset="0"/>
                </a:endParaRPr>
              </a:p>
              <a:p>
                <a:pPr indent="457200">
                  <a:spcBef>
                    <a:spcPts val="1200"/>
                  </a:spcBef>
                  <a:buClr>
                    <a:schemeClr val="accent1">
                      <a:lumMod val="75000"/>
                    </a:schemeClr>
                  </a:buClr>
                  <a:buSzPct val="85000"/>
                  <a:buFont typeface="Wingdings" pitchFamily="2" charset="2"/>
                  <a:buNone/>
                </a:pPr>
                <a:r>
                  <a:rPr lang="uk-UA" sz="2000" dirty="0" smtClean="0">
                    <a:latin typeface="Bad Script" panose="02000000000000000000" pitchFamily="2" charset="0"/>
                  </a:rPr>
                  <a:t>Ймовірність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𝑖𝑗</m:t>
                        </m:r>
                      </m:sub>
                    </m:sSub>
                  </m:oMath>
                </a14:m>
                <a:r>
                  <a:rPr lang="en-US" sz="2000" dirty="0" smtClean="0">
                    <a:latin typeface="Bad Script" panose="02000000000000000000" pitchFamily="2" charset="0"/>
                  </a:rPr>
                  <a:t> </a:t>
                </a:r>
                <a:r>
                  <a:rPr lang="uk-UA" sz="2000" dirty="0" smtClean="0">
                    <a:latin typeface="Bad Script" panose="02000000000000000000" pitchFamily="2" charset="0"/>
                  </a:rPr>
                  <a:t>називається </a:t>
                </a:r>
                <a:r>
                  <a:rPr lang="uk-UA" sz="2000" b="1" u="sng" dirty="0">
                    <a:latin typeface="Bad Script" panose="02000000000000000000" pitchFamily="2" charset="0"/>
                  </a:rPr>
                  <a:t>ймовірністю переходу</a:t>
                </a:r>
                <a:r>
                  <a:rPr lang="uk-UA" sz="2000" dirty="0" smtClean="0">
                    <a:latin typeface="Bad Script" panose="02000000000000000000" pitchFamily="2" charset="0"/>
                  </a:rPr>
                  <a:t>.</a:t>
                </a:r>
                <a:endParaRPr lang="en-US" sz="2000" dirty="0" smtClean="0">
                  <a:latin typeface="Bad Script" panose="02000000000000000000" pitchFamily="2" charset="0"/>
                </a:endParaRPr>
              </a:p>
              <a:p>
                <a:pPr indent="457200">
                  <a:spcBef>
                    <a:spcPts val="1200"/>
                  </a:spcBef>
                  <a:buClr>
                    <a:schemeClr val="accent1">
                      <a:lumMod val="75000"/>
                    </a:schemeClr>
                  </a:buClr>
                  <a:buSzPct val="85000"/>
                  <a:buFont typeface="Wingdings" pitchFamily="2" charset="2"/>
                  <a:buNone/>
                </a:pPr>
                <a:r>
                  <a:rPr lang="uk-UA" sz="2000" dirty="0" smtClean="0">
                    <a:latin typeface="Bad Script" panose="02000000000000000000" pitchFamily="2" charset="0"/>
                  </a:rPr>
                  <a:t>Головний власний вектор </a:t>
                </a:r>
                <a14:m>
                  <m:oMath xmlns:m="http://schemas.openxmlformats.org/officeDocument/2006/math">
                    <m:sSub>
                      <m:sSubPr>
                        <m:ctrlPr>
                          <a:rPr lang="uk-UA"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𝑘</m:t>
                        </m:r>
                      </m:sub>
                    </m:sSub>
                  </m:oMath>
                </a14:m>
                <a:r>
                  <a:rPr lang="en-US" sz="2000" dirty="0" smtClean="0">
                    <a:latin typeface="Bad Script" panose="02000000000000000000" pitchFamily="2" charset="0"/>
                  </a:rPr>
                  <a:t> </a:t>
                </a:r>
                <a:r>
                  <a:rPr lang="uk-UA" sz="2000" dirty="0" smtClean="0">
                    <a:latin typeface="Bad Script" panose="02000000000000000000" pitchFamily="2" charset="0"/>
                  </a:rPr>
                  <a:t>можна обчислити, починаючи з початкового </a:t>
                </a:r>
                <a:r>
                  <a:rPr lang="uk-UA" sz="2000" dirty="0" err="1" smtClean="0">
                    <a:latin typeface="Bad Script" panose="02000000000000000000" pitchFamily="2" charset="0"/>
                  </a:rPr>
                  <a:t>вектора</a:t>
                </a:r>
                <a:r>
                  <a:rPr lang="uk-UA" sz="2000" dirty="0" smtClean="0">
                    <a:latin typeface="Bad Script" panose="02000000000000000000" pitchFamily="2" charset="0"/>
                  </a:rPr>
                  <a:t> </a:t>
                </a:r>
                <a14:m>
                  <m:oMath xmlns:m="http://schemas.openxmlformats.org/officeDocument/2006/math">
                    <m:sSub>
                      <m:sSubPr>
                        <m:ctrlPr>
                          <a:rPr lang="uk-UA"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oMath>
                </a14:m>
                <a:r>
                  <a:rPr lang="en-US" sz="2000" dirty="0" smtClean="0">
                    <a:latin typeface="Bad Script" panose="02000000000000000000" pitchFamily="2" charset="0"/>
                  </a:rPr>
                  <a:t> </a:t>
                </a:r>
                <a:r>
                  <a:rPr lang="uk-UA" sz="2000" dirty="0" smtClean="0">
                    <a:latin typeface="Bad Script" panose="02000000000000000000" pitchFamily="2" charset="0"/>
                  </a:rPr>
                  <a:t>та множачи </a:t>
                </a:r>
                <a14:m>
                  <m:oMath xmlns:m="http://schemas.openxmlformats.org/officeDocument/2006/math">
                    <m:sSub>
                      <m:sSubPr>
                        <m:ctrlPr>
                          <a:rPr lang="uk-UA"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𝐺</m:t>
                        </m:r>
                      </m:sub>
                    </m:sSub>
                  </m:oMath>
                </a14:m>
                <a:r>
                  <a:rPr lang="en-US" sz="2000" dirty="0" smtClean="0">
                    <a:latin typeface="Bad Script" panose="02000000000000000000" pitchFamily="2" charset="0"/>
                  </a:rPr>
                  <a:t> </a:t>
                </a:r>
                <a:r>
                  <a:rPr lang="uk-UA" sz="2000" dirty="0" smtClean="0">
                    <a:latin typeface="Bad Script" panose="02000000000000000000" pitchFamily="2" charset="0"/>
                  </a:rPr>
                  <a:t>кілька разів, доки </a:t>
                </a:r>
                <a14:m>
                  <m:oMath xmlns:m="http://schemas.openxmlformats.org/officeDocument/2006/math">
                    <m:sSub>
                      <m:sSubPr>
                        <m:ctrlPr>
                          <a:rPr lang="uk-UA"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𝑘</m:t>
                        </m:r>
                      </m:sub>
                    </m:sSub>
                  </m:oMath>
                </a14:m>
                <a:r>
                  <a:rPr lang="uk-UA" sz="2000" dirty="0" smtClean="0">
                    <a:latin typeface="Bad Script" panose="02000000000000000000" pitchFamily="2" charset="0"/>
                  </a:rPr>
                  <a:t> не покаже незначних змін на кожному етапі. На практиці достатньо 50-75 ітерацій</a:t>
                </a:r>
                <a:r>
                  <a:rPr lang="en-US" sz="2000" dirty="0" smtClean="0">
                    <a:latin typeface="Bad Script" panose="02000000000000000000" pitchFamily="2" charset="0"/>
                  </a:rPr>
                  <a:t> </a:t>
                </a:r>
                <a:r>
                  <a:rPr lang="uk-UA" sz="2000" dirty="0" smtClean="0">
                    <a:latin typeface="Bad Script" panose="02000000000000000000" pitchFamily="2" charset="0"/>
                  </a:rPr>
                  <a:t>для </a:t>
                </a:r>
                <a:r>
                  <a:rPr lang="en-US" sz="2000" dirty="0" smtClean="0">
                    <a:latin typeface="Bad Script" panose="02000000000000000000" pitchFamily="2" charset="0"/>
                  </a:rPr>
                  <a:t>web</a:t>
                </a:r>
                <a:r>
                  <a:rPr lang="uk-UA" sz="2000" dirty="0" smtClean="0">
                    <a:latin typeface="Bad Script" panose="02000000000000000000" pitchFamily="2" charset="0"/>
                  </a:rPr>
                  <a:t>.</a:t>
                </a:r>
                <a:endParaRPr lang="uk-UA" sz="2000" dirty="0">
                  <a:latin typeface="Bad Script" panose="02000000000000000000" pitchFamily="2" charset="0"/>
                </a:endParaRPr>
              </a:p>
            </p:txBody>
          </p:sp>
        </mc:Choice>
        <mc:Fallback xmlns="">
          <p:sp>
            <p:nvSpPr>
              <p:cNvPr id="17" name="Прямоугольник 16"/>
              <p:cNvSpPr>
                <a:spLocks noRot="1" noChangeAspect="1" noMove="1" noResize="1" noEditPoints="1" noAdjustHandles="1" noChangeArrowheads="1" noChangeShapeType="1" noTextEdit="1"/>
              </p:cNvSpPr>
              <p:nvPr/>
            </p:nvSpPr>
            <p:spPr>
              <a:xfrm>
                <a:off x="7490618" y="1051586"/>
                <a:ext cx="4200525" cy="5220019"/>
              </a:xfrm>
              <a:prstGeom prst="rect">
                <a:avLst/>
              </a:prstGeom>
              <a:blipFill>
                <a:blip r:embed="rId13"/>
                <a:stretch>
                  <a:fillRect l="-1597" t="-701" r="-3193" b="-1168"/>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028700" y="598122"/>
                <a:ext cx="23818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e>
                      </m:d>
                    </m:oMath>
                  </m:oMathPara>
                </a14:m>
                <a:endParaRPr lang="uk-UA" dirty="0"/>
              </a:p>
            </p:txBody>
          </p:sp>
        </mc:Choice>
        <mc:Fallback xmlns="">
          <p:sp>
            <p:nvSpPr>
              <p:cNvPr id="18" name="TextBox 17"/>
              <p:cNvSpPr txBox="1">
                <a:spLocks noRot="1" noChangeAspect="1" noMove="1" noResize="1" noEditPoints="1" noAdjustHandles="1" noChangeArrowheads="1" noChangeShapeType="1" noTextEdit="1"/>
              </p:cNvSpPr>
              <p:nvPr/>
            </p:nvSpPr>
            <p:spPr>
              <a:xfrm>
                <a:off x="1028700" y="598122"/>
                <a:ext cx="2381869" cy="276999"/>
              </a:xfrm>
              <a:prstGeom prst="rect">
                <a:avLst/>
              </a:prstGeom>
              <a:blipFill>
                <a:blip r:embed="rId14"/>
                <a:stretch>
                  <a:fillRect l="-1026" b="-17391"/>
                </a:stretch>
              </a:blipFill>
            </p:spPr>
            <p:txBody>
              <a:bodyPr/>
              <a:lstStyle/>
              <a:p>
                <a:r>
                  <a:rPr lang="uk-UA">
                    <a:noFill/>
                  </a:rPr>
                  <a:t> </a:t>
                </a:r>
              </a:p>
            </p:txBody>
          </p:sp>
        </mc:Fallback>
      </mc:AlternateContent>
      <p:sp>
        <p:nvSpPr>
          <p:cNvPr id="19" name="Прямоугольник 18"/>
          <p:cNvSpPr/>
          <p:nvPr/>
        </p:nvSpPr>
        <p:spPr>
          <a:xfrm>
            <a:off x="362569" y="5553921"/>
            <a:ext cx="6096000" cy="1169551"/>
          </a:xfrm>
          <a:prstGeom prst="rect">
            <a:avLst/>
          </a:prstGeom>
        </p:spPr>
        <p:txBody>
          <a:bodyPr vert="horz" wrap="square" lIns="91440" tIns="45720" rIns="91440" bIns="45720" rtlCol="0">
            <a:spAutoFit/>
          </a:bodyPr>
          <a:lstStyle/>
          <a:p>
            <a:pPr marL="457200" indent="-457200">
              <a:spcBef>
                <a:spcPts val="1200"/>
              </a:spcBef>
              <a:buClr>
                <a:schemeClr val="accent1">
                  <a:lumMod val="75000"/>
                </a:schemeClr>
              </a:buClr>
              <a:buSzPct val="85000"/>
              <a:buFont typeface="+mj-lt"/>
              <a:buAutoNum type="arabicParenR"/>
            </a:pPr>
            <a:r>
              <a:rPr lang="uk-UA" sz="2000" dirty="0">
                <a:latin typeface="Bad Script" panose="02000000000000000000" pitchFamily="2" charset="0"/>
              </a:rPr>
              <a:t>Граф сильно зв'язний (можна потрапити з будь-якого вузла в будь-який інший вузол</a:t>
            </a:r>
            <a:r>
              <a:rPr lang="uk-UA" sz="2000" dirty="0" smtClean="0">
                <a:latin typeface="Bad Script" panose="02000000000000000000" pitchFamily="2" charset="0"/>
              </a:rPr>
              <a:t>).</a:t>
            </a:r>
            <a:endParaRPr lang="en-US" sz="2000" dirty="0" smtClean="0">
              <a:latin typeface="Bad Script" panose="02000000000000000000" pitchFamily="2" charset="0"/>
            </a:endParaRPr>
          </a:p>
          <a:p>
            <a:pPr marL="457200" indent="-457200">
              <a:spcBef>
                <a:spcPts val="1200"/>
              </a:spcBef>
              <a:buClr>
                <a:schemeClr val="accent1">
                  <a:lumMod val="75000"/>
                </a:schemeClr>
              </a:buClr>
              <a:buSzPct val="85000"/>
              <a:buFont typeface="+mj-lt"/>
              <a:buAutoNum type="arabicParenR"/>
            </a:pPr>
            <a:r>
              <a:rPr lang="uk-UA" sz="2000" dirty="0" smtClean="0">
                <a:latin typeface="Bad Script" panose="02000000000000000000" pitchFamily="2" charset="0"/>
              </a:rPr>
              <a:t>Тупиків </a:t>
            </a:r>
            <a:r>
              <a:rPr lang="uk-UA" sz="2000" dirty="0">
                <a:latin typeface="Bad Script" panose="02000000000000000000" pitchFamily="2" charset="0"/>
              </a:rPr>
              <a:t>(вузлів, які не мають дуг назовні) немає.</a:t>
            </a:r>
          </a:p>
        </p:txBody>
      </p:sp>
    </p:spTree>
    <p:extLst>
      <p:ext uri="{BB962C8B-B14F-4D97-AF65-F5344CB8AC3E}">
        <p14:creationId xmlns:p14="http://schemas.microsoft.com/office/powerpoint/2010/main" val="3905504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a:xfrm>
            <a:off x="1116158" y="124218"/>
            <a:ext cx="10058400" cy="853616"/>
          </a:xfrm>
        </p:spPr>
        <p:txBody>
          <a:bodyPr vert="horz" lIns="91440" tIns="45720" rIns="91440" bIns="45720" rtlCol="0" anchor="ctr">
            <a:normAutofit/>
          </a:bodyPr>
          <a:lstStyle/>
          <a:p>
            <a:pPr algn="ctr"/>
            <a:r>
              <a:rPr lang="uk-UA" sz="4800" dirty="0">
                <a:latin typeface="Bahnschrift Light Condensed" panose="020B0502040204020203" pitchFamily="34" charset="0"/>
              </a:rPr>
              <a:t>Мертві вузли (</a:t>
            </a:r>
            <a:r>
              <a:rPr lang="en-US" sz="4800" dirty="0">
                <a:latin typeface="Bahnschrift Light Condensed" panose="020B0502040204020203" pitchFamily="34" charset="0"/>
              </a:rPr>
              <a:t>Dead nodes</a:t>
            </a:r>
            <a:r>
              <a:rPr lang="uk-UA" sz="4800" dirty="0">
                <a:latin typeface="Bahnschrift Light Condensed" panose="020B0502040204020203" pitchFamily="34" charset="0"/>
              </a:rPr>
              <a:t>)</a:t>
            </a:r>
          </a:p>
        </p:txBody>
      </p:sp>
      <p:pic>
        <p:nvPicPr>
          <p:cNvPr id="8" name="Объект 7"/>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54107" y="1077791"/>
            <a:ext cx="3256756" cy="2078621"/>
          </a:xfrm>
        </p:spPr>
      </p:pic>
      <p:pic>
        <p:nvPicPr>
          <p:cNvPr id="10" name="Объект 9"/>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939501" y="1193800"/>
            <a:ext cx="2554433" cy="2033270"/>
          </a:xfrm>
        </p:spPr>
      </p:pic>
      <p:sp>
        <p:nvSpPr>
          <p:cNvPr id="4" name="Номер слайда 3"/>
          <p:cNvSpPr>
            <a:spLocks noGrp="1"/>
          </p:cNvSpPr>
          <p:nvPr>
            <p:ph type="sldNum" sz="quarter" idx="12"/>
          </p:nvPr>
        </p:nvSpPr>
        <p:spPr/>
        <p:txBody>
          <a:bodyPr/>
          <a:lstStyle/>
          <a:p>
            <a:fld id="{4FAB73BC-B049-4115-A692-8D63A059BFB8}" type="slidenum">
              <a:rPr lang="en-US" smtClean="0"/>
              <a:t>23</a:t>
            </a:fld>
            <a:endParaRPr lang="en-US" dirty="0"/>
          </a:p>
        </p:txBody>
      </p:sp>
      <p:sp>
        <p:nvSpPr>
          <p:cNvPr id="9" name="Пятно 1 8"/>
          <p:cNvSpPr/>
          <p:nvPr/>
        </p:nvSpPr>
        <p:spPr>
          <a:xfrm>
            <a:off x="777592" y="2421255"/>
            <a:ext cx="301752" cy="26289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1" name="Пятно 1 10"/>
          <p:cNvSpPr/>
          <p:nvPr/>
        </p:nvSpPr>
        <p:spPr>
          <a:xfrm>
            <a:off x="4108323" y="1766753"/>
            <a:ext cx="301752" cy="26289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2" name="Пятно 1 11"/>
          <p:cNvSpPr/>
          <p:nvPr/>
        </p:nvSpPr>
        <p:spPr>
          <a:xfrm>
            <a:off x="4530290" y="2512582"/>
            <a:ext cx="301752" cy="26289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14" name="Рисунок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0761" y="1083774"/>
            <a:ext cx="2754802" cy="2209814"/>
          </a:xfrm>
          <a:prstGeom prst="rect">
            <a:avLst/>
          </a:prstGeom>
        </p:spPr>
      </p:pic>
      <p:pic>
        <p:nvPicPr>
          <p:cNvPr id="15" name="Рисунок 14"/>
          <p:cNvPicPr>
            <a:picLocks noChangeAspect="1"/>
          </p:cNvPicPr>
          <p:nvPr/>
        </p:nvPicPr>
        <p:blipFill>
          <a:blip r:embed="rId6"/>
          <a:stretch>
            <a:fillRect/>
          </a:stretch>
        </p:blipFill>
        <p:spPr>
          <a:xfrm>
            <a:off x="9598533" y="1439820"/>
            <a:ext cx="2333625" cy="971550"/>
          </a:xfrm>
          <a:prstGeom prst="rect">
            <a:avLst/>
          </a:prstGeom>
        </p:spPr>
      </p:pic>
      <mc:AlternateContent xmlns:mc="http://schemas.openxmlformats.org/markup-compatibility/2006" xmlns:a14="http://schemas.microsoft.com/office/drawing/2010/main">
        <mc:Choice Requires="a14">
          <p:sp>
            <p:nvSpPr>
              <p:cNvPr id="16" name="Прямоугольник 15"/>
              <p:cNvSpPr/>
              <p:nvPr/>
            </p:nvSpPr>
            <p:spPr>
              <a:xfrm>
                <a:off x="9535563" y="1253350"/>
                <a:ext cx="4765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uk-UA"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𝐺</m:t>
                          </m:r>
                        </m:sub>
                      </m:sSub>
                    </m:oMath>
                  </m:oMathPara>
                </a14:m>
                <a:endParaRPr lang="uk-UA" dirty="0"/>
              </a:p>
            </p:txBody>
          </p:sp>
        </mc:Choice>
        <mc:Fallback xmlns="">
          <p:sp>
            <p:nvSpPr>
              <p:cNvPr id="16" name="Прямоугольник 15"/>
              <p:cNvSpPr>
                <a:spLocks noRot="1" noChangeAspect="1" noMove="1" noResize="1" noEditPoints="1" noAdjustHandles="1" noChangeArrowheads="1" noChangeShapeType="1" noTextEdit="1"/>
              </p:cNvSpPr>
              <p:nvPr/>
            </p:nvSpPr>
            <p:spPr>
              <a:xfrm>
                <a:off x="9535563" y="1253350"/>
                <a:ext cx="476541" cy="369332"/>
              </a:xfrm>
              <a:prstGeom prst="rect">
                <a:avLst/>
              </a:prstGeom>
              <a:blipFill>
                <a:blip r:embed="rId7"/>
                <a:stretch>
                  <a:fillRect b="-1667"/>
                </a:stretch>
              </a:blipFill>
            </p:spPr>
            <p:txBody>
              <a:bodyPr/>
              <a:lstStyle/>
              <a:p>
                <a:r>
                  <a:rPr lang="uk-UA">
                    <a:noFill/>
                  </a:rPr>
                  <a:t> </a:t>
                </a:r>
              </a:p>
            </p:txBody>
          </p:sp>
        </mc:Fallback>
      </mc:AlternateContent>
      <p:pic>
        <p:nvPicPr>
          <p:cNvPr id="17" name="Рисунок 16"/>
          <p:cNvPicPr>
            <a:picLocks noChangeAspect="1"/>
          </p:cNvPicPr>
          <p:nvPr/>
        </p:nvPicPr>
        <p:blipFill>
          <a:blip r:embed="rId8"/>
          <a:stretch>
            <a:fillRect/>
          </a:stretch>
        </p:blipFill>
        <p:spPr>
          <a:xfrm>
            <a:off x="8801100" y="2706202"/>
            <a:ext cx="914400" cy="1076325"/>
          </a:xfrm>
          <a:prstGeom prst="rect">
            <a:avLst/>
          </a:prstGeom>
        </p:spPr>
      </p:pic>
      <p:pic>
        <p:nvPicPr>
          <p:cNvPr id="18" name="Рисунок 17"/>
          <p:cNvPicPr>
            <a:picLocks noChangeAspect="1"/>
          </p:cNvPicPr>
          <p:nvPr/>
        </p:nvPicPr>
        <p:blipFill>
          <a:blip r:embed="rId9"/>
          <a:stretch>
            <a:fillRect/>
          </a:stretch>
        </p:blipFill>
        <p:spPr>
          <a:xfrm>
            <a:off x="9783774" y="2684145"/>
            <a:ext cx="876300" cy="1085850"/>
          </a:xfrm>
          <a:prstGeom prst="rect">
            <a:avLst/>
          </a:prstGeom>
        </p:spPr>
      </p:pic>
      <p:pic>
        <p:nvPicPr>
          <p:cNvPr id="19" name="Рисунок 18"/>
          <p:cNvPicPr>
            <a:picLocks noChangeAspect="1"/>
          </p:cNvPicPr>
          <p:nvPr/>
        </p:nvPicPr>
        <p:blipFill>
          <a:blip r:embed="rId10"/>
          <a:stretch>
            <a:fillRect/>
          </a:stretch>
        </p:blipFill>
        <p:spPr>
          <a:xfrm>
            <a:off x="10765345" y="2692867"/>
            <a:ext cx="1019175" cy="1085850"/>
          </a:xfrm>
          <a:prstGeom prst="rect">
            <a:avLst/>
          </a:prstGeom>
        </p:spPr>
      </p:pic>
      <p:sp>
        <p:nvSpPr>
          <p:cNvPr id="20" name="Стрелка вправо 19"/>
          <p:cNvSpPr/>
          <p:nvPr/>
        </p:nvSpPr>
        <p:spPr>
          <a:xfrm>
            <a:off x="3580057" y="1771189"/>
            <a:ext cx="237363" cy="241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1" name="Стрелка вправо 20"/>
          <p:cNvSpPr/>
          <p:nvPr/>
        </p:nvSpPr>
        <p:spPr>
          <a:xfrm rot="161573">
            <a:off x="6181590" y="1445263"/>
            <a:ext cx="237363" cy="241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2" name="Стрелка вправо 21"/>
          <p:cNvSpPr/>
          <p:nvPr/>
        </p:nvSpPr>
        <p:spPr>
          <a:xfrm rot="12612643">
            <a:off x="7886810" y="3831743"/>
            <a:ext cx="310736" cy="241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mc:AlternateContent xmlns:mc="http://schemas.openxmlformats.org/markup-compatibility/2006" xmlns:a14="http://schemas.microsoft.com/office/drawing/2010/main">
        <mc:Choice Requires="a14">
          <p:sp>
            <p:nvSpPr>
              <p:cNvPr id="23" name="TextBox 22"/>
              <p:cNvSpPr txBox="1"/>
              <p:nvPr/>
            </p:nvSpPr>
            <p:spPr>
              <a:xfrm>
                <a:off x="4352838" y="3256369"/>
                <a:ext cx="2930418" cy="392543"/>
              </a:xfrm>
              <a:prstGeom prst="rect">
                <a:avLst/>
              </a:prstGeom>
              <a:noFill/>
              <a:ln>
                <a:solidFill>
                  <a:srgbClr val="00B050"/>
                </a:solidFill>
              </a:ln>
            </p:spPr>
            <p:txBody>
              <a:bodyPr wrap="none" lIns="0" tIns="0" rIns="0" bIns="0" rtlCol="0">
                <a:spAutoFit/>
              </a:bodyPr>
              <a:lstStyle/>
              <a:p>
                <a14:m>
                  <m:oMath xmlns:m="http://schemas.openxmlformats.org/officeDocument/2006/math">
                    <m:r>
                      <m:rPr>
                        <m:sty m:val="p"/>
                      </m:rPr>
                      <a:rPr lang="en-US" i="1" smtClean="0">
                        <a:latin typeface="Cambria Math" panose="02040503050406030204" pitchFamily="18" charset="0"/>
                      </a:rPr>
                      <m:t>p</m:t>
                    </m:r>
                    <m:d>
                      <m:dPr>
                        <m:ctrlPr>
                          <a:rPr lang="uk-UA" b="0" i="1" smtClean="0">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5</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m:t>
                    </m:r>
                  </m:oMath>
                </a14:m>
                <a:r>
                  <a:rPr lang="uk-UA" dirty="0" smtClean="0"/>
                  <a:t>2</a:t>
                </a:r>
                <a:endParaRPr lang="uk-UA" dirty="0"/>
              </a:p>
            </p:txBody>
          </p:sp>
        </mc:Choice>
        <mc:Fallback xmlns="">
          <p:sp>
            <p:nvSpPr>
              <p:cNvPr id="23" name="TextBox 22"/>
              <p:cNvSpPr txBox="1">
                <a:spLocks noRot="1" noChangeAspect="1" noMove="1" noResize="1" noEditPoints="1" noAdjustHandles="1" noChangeArrowheads="1" noChangeShapeType="1" noTextEdit="1"/>
              </p:cNvSpPr>
              <p:nvPr/>
            </p:nvSpPr>
            <p:spPr>
              <a:xfrm>
                <a:off x="4352838" y="3256369"/>
                <a:ext cx="2930418" cy="392543"/>
              </a:xfrm>
              <a:prstGeom prst="rect">
                <a:avLst/>
              </a:prstGeom>
              <a:blipFill>
                <a:blip r:embed="rId11"/>
                <a:stretch>
                  <a:fillRect l="-2692" t="-5970" r="-3727" b="-16418"/>
                </a:stretch>
              </a:blipFill>
              <a:ln>
                <a:solidFill>
                  <a:srgbClr val="00B050"/>
                </a:solidFill>
              </a:ln>
            </p:spPr>
            <p:txBody>
              <a:bodyPr/>
              <a:lstStyle/>
              <a:p>
                <a:r>
                  <a:rPr lang="uk-UA">
                    <a:noFill/>
                  </a:rPr>
                  <a:t> </a:t>
                </a:r>
              </a:p>
            </p:txBody>
          </p:sp>
        </mc:Fallback>
      </mc:AlternateContent>
      <p:pic>
        <p:nvPicPr>
          <p:cNvPr id="24" name="Рисунок 23"/>
          <p:cNvPicPr>
            <a:picLocks noChangeAspect="1"/>
          </p:cNvPicPr>
          <p:nvPr/>
        </p:nvPicPr>
        <p:blipFill>
          <a:blip r:embed="rId12"/>
          <a:stretch>
            <a:fillRect/>
          </a:stretch>
        </p:blipFill>
        <p:spPr>
          <a:xfrm>
            <a:off x="8801100" y="4086943"/>
            <a:ext cx="1085850" cy="1104900"/>
          </a:xfrm>
          <a:prstGeom prst="rect">
            <a:avLst/>
          </a:prstGeom>
        </p:spPr>
      </p:pic>
      <mc:AlternateContent xmlns:mc="http://schemas.openxmlformats.org/markup-compatibility/2006" xmlns:a14="http://schemas.microsoft.com/office/drawing/2010/main">
        <mc:Choice Requires="a14">
          <p:sp>
            <p:nvSpPr>
              <p:cNvPr id="26" name="TextBox 25"/>
              <p:cNvSpPr txBox="1"/>
              <p:nvPr/>
            </p:nvSpPr>
            <p:spPr>
              <a:xfrm>
                <a:off x="777592" y="3155088"/>
                <a:ext cx="1931298" cy="276999"/>
              </a:xfrm>
              <a:prstGeom prst="rect">
                <a:avLst/>
              </a:prstGeom>
              <a:noFill/>
              <a:ln>
                <a:solidFill>
                  <a:srgbClr val="00B050"/>
                </a:solidFill>
              </a:ln>
            </p:spPr>
            <p:txBody>
              <a:bodyPr wrap="none" lIns="0" tIns="0" rIns="0" bIns="0" rtlCol="0">
                <a:spAutoFit/>
              </a:bodyPr>
              <a:lstStyle/>
              <a:p>
                <a14:m>
                  <m:oMath xmlns:m="http://schemas.openxmlformats.org/officeDocument/2006/math">
                    <m:r>
                      <m:rPr>
                        <m:sty m:val="p"/>
                      </m:rPr>
                      <a:rPr lang="en-US" i="1" smtClean="0">
                        <a:latin typeface="Cambria Math" panose="02040503050406030204" pitchFamily="18" charset="0"/>
                      </a:rPr>
                      <m:t>p</m:t>
                    </m:r>
                    <m:d>
                      <m:dPr>
                        <m:ctrlPr>
                          <a:rPr lang="uk-UA" b="0" i="1" smtClean="0">
                            <a:latin typeface="Cambria Math" panose="02040503050406030204" pitchFamily="18" charset="0"/>
                          </a:rPr>
                        </m:ctrlPr>
                      </m:dPr>
                      <m:e>
                        <m:r>
                          <a:rPr lang="uk-UA" b="0" i="1" smtClean="0">
                            <a:latin typeface="Cambria Math" panose="02040503050406030204" pitchFamily="18" charset="0"/>
                          </a:rPr>
                          <m:t>7</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uk-UA" b="0" i="1" smtClean="0">
                            <a:latin typeface="Cambria Math" panose="02040503050406030204" pitchFamily="18" charset="0"/>
                          </a:rPr>
                          <m:t>4</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m:t>
                    </m:r>
                  </m:oMath>
                </a14:m>
                <a:r>
                  <a:rPr lang="uk-UA" dirty="0" smtClean="0"/>
                  <a:t>2</a:t>
                </a:r>
                <a:endParaRPr lang="uk-UA" dirty="0"/>
              </a:p>
            </p:txBody>
          </p:sp>
        </mc:Choice>
        <mc:Fallback xmlns="">
          <p:sp>
            <p:nvSpPr>
              <p:cNvPr id="26" name="TextBox 25"/>
              <p:cNvSpPr txBox="1">
                <a:spLocks noRot="1" noChangeAspect="1" noMove="1" noResize="1" noEditPoints="1" noAdjustHandles="1" noChangeArrowheads="1" noChangeShapeType="1" noTextEdit="1"/>
              </p:cNvSpPr>
              <p:nvPr/>
            </p:nvSpPr>
            <p:spPr>
              <a:xfrm>
                <a:off x="777592" y="3155088"/>
                <a:ext cx="1931298" cy="276999"/>
              </a:xfrm>
              <a:prstGeom prst="rect">
                <a:avLst/>
              </a:prstGeom>
              <a:blipFill>
                <a:blip r:embed="rId13"/>
                <a:stretch>
                  <a:fillRect l="-4088" t="-27660" r="-6289" b="-44681"/>
                </a:stretch>
              </a:blipFill>
              <a:ln>
                <a:solidFill>
                  <a:srgbClr val="00B050"/>
                </a:solidFill>
              </a:ln>
            </p:spPr>
            <p:txBody>
              <a:bodyPr/>
              <a:lstStyle/>
              <a:p>
                <a:r>
                  <a:rPr lang="uk-UA">
                    <a:noFill/>
                  </a:rPr>
                  <a:t> </a:t>
                </a:r>
              </a:p>
            </p:txBody>
          </p:sp>
        </mc:Fallback>
      </mc:AlternateContent>
      <p:sp>
        <p:nvSpPr>
          <p:cNvPr id="27" name="Прямоугольник 26"/>
          <p:cNvSpPr/>
          <p:nvPr/>
        </p:nvSpPr>
        <p:spPr>
          <a:xfrm>
            <a:off x="273583" y="3871820"/>
            <a:ext cx="2939315" cy="2708434"/>
          </a:xfrm>
          <a:prstGeom prst="rect">
            <a:avLst/>
          </a:prstGeom>
        </p:spPr>
        <p:txBody>
          <a:bodyPr vert="horz" wrap="square" lIns="91440" tIns="45720" rIns="91440" bIns="45720" rtlCol="0">
            <a:spAutoFit/>
          </a:bodyPr>
          <a:lstStyle/>
          <a:p>
            <a:pPr indent="457200">
              <a:spcBef>
                <a:spcPts val="1200"/>
              </a:spcBef>
              <a:buClr>
                <a:schemeClr val="accent1">
                  <a:lumMod val="75000"/>
                </a:schemeClr>
              </a:buClr>
              <a:buSzPct val="85000"/>
              <a:buFont typeface="Wingdings" pitchFamily="2" charset="2"/>
              <a:buNone/>
            </a:pPr>
            <a:r>
              <a:rPr lang="uk-UA" sz="2000" dirty="0">
                <a:latin typeface="Bad Script" panose="02000000000000000000" pitchFamily="2" charset="0"/>
              </a:rPr>
              <a:t>Зауважте, що сума </a:t>
            </a:r>
            <a:r>
              <a:rPr lang="uk-UA" sz="2000" dirty="0" err="1">
                <a:latin typeface="Bad Script" panose="02000000000000000000" pitchFamily="2" charset="0"/>
              </a:rPr>
              <a:t>PageRanks</a:t>
            </a:r>
            <a:r>
              <a:rPr lang="uk-UA" sz="2000" dirty="0">
                <a:latin typeface="Bad Script" panose="02000000000000000000" pitchFamily="2" charset="0"/>
              </a:rPr>
              <a:t> тепер перевищує 1 для </a:t>
            </a:r>
            <a:r>
              <a:rPr lang="uk-UA" sz="2000" dirty="0" err="1">
                <a:latin typeface="Bad Script" panose="02000000000000000000" pitchFamily="2" charset="0"/>
              </a:rPr>
              <a:t>вектора</a:t>
            </a:r>
            <a:r>
              <a:rPr lang="uk-UA" sz="2000" dirty="0">
                <a:latin typeface="Bad Script" panose="02000000000000000000" pitchFamily="2" charset="0"/>
              </a:rPr>
              <a:t> розподілу. Це вже не розподіл ймовірностей. </a:t>
            </a:r>
            <a:endParaRPr lang="uk-UA" sz="2000" dirty="0" smtClean="0">
              <a:latin typeface="Bad Script" panose="02000000000000000000" pitchFamily="2" charset="0"/>
            </a:endParaRPr>
          </a:p>
          <a:p>
            <a:pPr indent="457200">
              <a:spcBef>
                <a:spcPts val="1200"/>
              </a:spcBef>
              <a:buClr>
                <a:schemeClr val="accent1">
                  <a:lumMod val="75000"/>
                </a:schemeClr>
              </a:buClr>
              <a:buSzPct val="85000"/>
              <a:buFont typeface="Wingdings" pitchFamily="2" charset="2"/>
              <a:buNone/>
            </a:pPr>
            <a:r>
              <a:rPr lang="uk-UA" sz="2000" dirty="0" smtClean="0">
                <a:latin typeface="Bad Script" panose="02000000000000000000" pitchFamily="2" charset="0"/>
              </a:rPr>
              <a:t>Однак </a:t>
            </a:r>
            <a:r>
              <a:rPr lang="uk-UA" sz="2000" dirty="0">
                <a:latin typeface="Bad Script" panose="02000000000000000000" pitchFamily="2" charset="0"/>
              </a:rPr>
              <a:t>цифри представляють пристойну оцінку важливості сторінок.</a:t>
            </a:r>
          </a:p>
        </p:txBody>
      </p:sp>
      <p:pic>
        <p:nvPicPr>
          <p:cNvPr id="28" name="Рисунок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80057" y="4086943"/>
            <a:ext cx="3856967" cy="2493311"/>
          </a:xfrm>
          <a:prstGeom prst="rect">
            <a:avLst/>
          </a:prstGeom>
          <a:ln>
            <a:solidFill>
              <a:srgbClr val="00B050"/>
            </a:solidFill>
          </a:ln>
        </p:spPr>
      </p:pic>
    </p:spTree>
    <p:extLst>
      <p:ext uri="{BB962C8B-B14F-4D97-AF65-F5344CB8AC3E}">
        <p14:creationId xmlns:p14="http://schemas.microsoft.com/office/powerpoint/2010/main" val="3194967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208407"/>
            <a:ext cx="10058400" cy="829818"/>
          </a:xfrm>
        </p:spPr>
        <p:txBody>
          <a:bodyPr vert="horz" lIns="91440" tIns="45720" rIns="91440" bIns="45720" rtlCol="0" anchor="ctr">
            <a:normAutofit/>
          </a:bodyPr>
          <a:lstStyle/>
          <a:p>
            <a:pPr algn="ctr"/>
            <a:r>
              <a:rPr lang="uk-UA" sz="4800" dirty="0">
                <a:latin typeface="Bahnschrift Light Condensed" panose="020B0502040204020203" pitchFamily="34" charset="0"/>
              </a:rPr>
              <a:t>Пастка павука (</a:t>
            </a:r>
            <a:r>
              <a:rPr lang="en-CA" sz="4800" dirty="0">
                <a:latin typeface="Bahnschrift Light Condensed" panose="020B0502040204020203" pitchFamily="34" charset="0"/>
              </a:rPr>
              <a:t>Spider traps</a:t>
            </a:r>
            <a:r>
              <a:rPr lang="uk-UA" sz="4800" dirty="0">
                <a:latin typeface="Bahnschrift Light Condensed" panose="020B0502040204020203" pitchFamily="34" charset="0"/>
              </a:rPr>
              <a:t>)</a:t>
            </a:r>
          </a:p>
        </p:txBody>
      </p:sp>
      <p:sp>
        <p:nvSpPr>
          <p:cNvPr id="3" name="Объект 2"/>
          <p:cNvSpPr>
            <a:spLocks noGrp="1"/>
          </p:cNvSpPr>
          <p:nvPr>
            <p:ph sz="half" idx="1"/>
          </p:nvPr>
        </p:nvSpPr>
        <p:spPr>
          <a:xfrm>
            <a:off x="335651" y="1095303"/>
            <a:ext cx="4754880" cy="931024"/>
          </a:xfrm>
        </p:spPr>
        <p:txBody>
          <a:bodyPr vert="horz" wrap="square" lIns="91440" tIns="45720" rIns="91440" bIns="45720" rtlCol="0">
            <a:spAutoFit/>
          </a:bodyPr>
          <a:lstStyle/>
          <a:p>
            <a:pPr marL="0" indent="457200" defTabSz="457200">
              <a:buNone/>
            </a:pPr>
            <a:r>
              <a:rPr lang="uk-UA" dirty="0" smtClean="0">
                <a:latin typeface="Bad Script" panose="02000000000000000000" pitchFamily="2" charset="0"/>
              </a:rPr>
              <a:t>Пастка для павуків — це набір вузлів без тупиків, але без вихідних </a:t>
            </a:r>
            <a:r>
              <a:rPr lang="uk-UA" dirty="0" err="1" smtClean="0">
                <a:latin typeface="Bad Script" panose="02000000000000000000" pitchFamily="2" charset="0"/>
              </a:rPr>
              <a:t>ребер</a:t>
            </a:r>
            <a:r>
              <a:rPr lang="uk-UA" dirty="0" smtClean="0">
                <a:latin typeface="Bad Script" panose="02000000000000000000" pitchFamily="2" charset="0"/>
              </a:rPr>
              <a:t> до інших вузлів.</a:t>
            </a:r>
            <a:endParaRPr lang="uk-UA" dirty="0">
              <a:latin typeface="Bad Script" panose="02000000000000000000" pitchFamily="2" charset="0"/>
            </a:endParaRPr>
          </a:p>
        </p:txBody>
      </p:sp>
      <p:pic>
        <p:nvPicPr>
          <p:cNvPr id="6" name="Объект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676436" y="1168155"/>
            <a:ext cx="3171491" cy="3978275"/>
          </a:xfrm>
        </p:spPr>
      </p:pic>
      <p:sp>
        <p:nvSpPr>
          <p:cNvPr id="5" name="Номер слайда 4"/>
          <p:cNvSpPr>
            <a:spLocks noGrp="1"/>
          </p:cNvSpPr>
          <p:nvPr>
            <p:ph type="sldNum" sz="quarter" idx="12"/>
          </p:nvPr>
        </p:nvSpPr>
        <p:spPr/>
        <p:txBody>
          <a:bodyPr/>
          <a:lstStyle/>
          <a:p>
            <a:fld id="{4FAB73BC-B049-4115-A692-8D63A059BFB8}" type="slidenum">
              <a:rPr lang="en-US" smtClean="0"/>
              <a:t>24</a:t>
            </a:fld>
            <a:endParaRPr lang="en-US" dirty="0"/>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4" y="2308840"/>
            <a:ext cx="2573769" cy="2669805"/>
          </a:xfrm>
          <a:prstGeom prst="rect">
            <a:avLst/>
          </a:prstGeom>
        </p:spPr>
      </p:pic>
      <p:pic>
        <p:nvPicPr>
          <p:cNvPr id="8" name="Рисунок 7"/>
          <p:cNvPicPr>
            <a:picLocks noChangeAspect="1"/>
          </p:cNvPicPr>
          <p:nvPr/>
        </p:nvPicPr>
        <p:blipFill>
          <a:blip r:embed="rId4"/>
          <a:stretch>
            <a:fillRect/>
          </a:stretch>
        </p:blipFill>
        <p:spPr>
          <a:xfrm>
            <a:off x="5008360" y="1866616"/>
            <a:ext cx="1895475" cy="847725"/>
          </a:xfrm>
          <a:prstGeom prst="rect">
            <a:avLst/>
          </a:prstGeom>
          <a:ln>
            <a:solidFill>
              <a:srgbClr val="FFFF00"/>
            </a:solidFill>
          </a:ln>
        </p:spPr>
      </p:pic>
      <mc:AlternateContent xmlns:mc="http://schemas.openxmlformats.org/markup-compatibility/2006" xmlns:a14="http://schemas.microsoft.com/office/drawing/2010/main">
        <mc:Choice Requires="a14">
          <p:sp>
            <p:nvSpPr>
              <p:cNvPr id="9" name="Прямоугольник 8"/>
              <p:cNvSpPr/>
              <p:nvPr/>
            </p:nvSpPr>
            <p:spPr>
              <a:xfrm>
                <a:off x="4977451" y="1635644"/>
                <a:ext cx="4765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uk-UA"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𝐺</m:t>
                          </m:r>
                        </m:sub>
                      </m:sSub>
                    </m:oMath>
                  </m:oMathPara>
                </a14:m>
                <a:endParaRPr lang="uk-UA" dirty="0"/>
              </a:p>
            </p:txBody>
          </p:sp>
        </mc:Choice>
        <mc:Fallback xmlns="">
          <p:sp>
            <p:nvSpPr>
              <p:cNvPr id="9" name="Прямоугольник 8"/>
              <p:cNvSpPr>
                <a:spLocks noRot="1" noChangeAspect="1" noMove="1" noResize="1" noEditPoints="1" noAdjustHandles="1" noChangeArrowheads="1" noChangeShapeType="1" noTextEdit="1"/>
              </p:cNvSpPr>
              <p:nvPr/>
            </p:nvSpPr>
            <p:spPr>
              <a:xfrm>
                <a:off x="4977451" y="1635644"/>
                <a:ext cx="476541" cy="369332"/>
              </a:xfrm>
              <a:prstGeom prst="rect">
                <a:avLst/>
              </a:prstGeom>
              <a:blipFill>
                <a:blip r:embed="rId5"/>
                <a:stretch>
                  <a:fillRect/>
                </a:stretch>
              </a:blipFill>
            </p:spPr>
            <p:txBody>
              <a:bodyPr/>
              <a:lstStyle/>
              <a:p>
                <a:r>
                  <a:rPr lang="uk-UA">
                    <a:noFill/>
                  </a:rPr>
                  <a:t> </a:t>
                </a:r>
              </a:p>
            </p:txBody>
          </p:sp>
        </mc:Fallback>
      </mc:AlternateContent>
      <p:pic>
        <p:nvPicPr>
          <p:cNvPr id="10" name="Рисунок 9"/>
          <p:cNvPicPr>
            <a:picLocks noChangeAspect="1"/>
          </p:cNvPicPr>
          <p:nvPr/>
        </p:nvPicPr>
        <p:blipFill>
          <a:blip r:embed="rId6"/>
          <a:stretch>
            <a:fillRect/>
          </a:stretch>
        </p:blipFill>
        <p:spPr>
          <a:xfrm>
            <a:off x="7200450" y="1101033"/>
            <a:ext cx="1323975" cy="1990725"/>
          </a:xfrm>
          <a:prstGeom prst="rect">
            <a:avLst/>
          </a:prstGeom>
        </p:spPr>
      </p:pic>
      <p:pic>
        <p:nvPicPr>
          <p:cNvPr id="11" name="Рисунок 10"/>
          <p:cNvPicPr>
            <a:picLocks noChangeAspect="1"/>
          </p:cNvPicPr>
          <p:nvPr/>
        </p:nvPicPr>
        <p:blipFill>
          <a:blip r:embed="rId7"/>
          <a:stretch>
            <a:fillRect/>
          </a:stretch>
        </p:blipFill>
        <p:spPr>
          <a:xfrm>
            <a:off x="7150232" y="3192106"/>
            <a:ext cx="1381125" cy="2057400"/>
          </a:xfrm>
          <a:prstGeom prst="rect">
            <a:avLst/>
          </a:prstGeom>
        </p:spPr>
      </p:pic>
      <p:sp>
        <p:nvSpPr>
          <p:cNvPr id="12" name="Прямоугольник 11"/>
          <p:cNvSpPr/>
          <p:nvPr/>
        </p:nvSpPr>
        <p:spPr>
          <a:xfrm>
            <a:off x="7150232" y="5003562"/>
            <a:ext cx="1192106" cy="2061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3" name="Прямоугольная выноска 12"/>
          <p:cNvSpPr/>
          <p:nvPr/>
        </p:nvSpPr>
        <p:spPr>
          <a:xfrm>
            <a:off x="8908423" y="5693013"/>
            <a:ext cx="1752600" cy="781050"/>
          </a:xfrm>
          <a:prstGeom prst="wedgeRectCallout">
            <a:avLst>
              <a:gd name="adj1" fmla="val -92167"/>
              <a:gd name="adj2" fmla="val -1118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dirty="0" smtClean="0">
                <a:latin typeface="Bad Script" panose="02000000000000000000" pitchFamily="2" charset="0"/>
              </a:rPr>
              <a:t>Потрапляємо в пастку</a:t>
            </a:r>
            <a:endParaRPr lang="uk-UA" dirty="0">
              <a:latin typeface="Bad Script" panose="02000000000000000000" pitchFamily="2" charset="0"/>
            </a:endParaRPr>
          </a:p>
        </p:txBody>
      </p:sp>
      <p:pic>
        <p:nvPicPr>
          <p:cNvPr id="14" name="Рисунок 13"/>
          <p:cNvPicPr>
            <a:picLocks noChangeAspect="1"/>
          </p:cNvPicPr>
          <p:nvPr/>
        </p:nvPicPr>
        <p:blipFill>
          <a:blip r:embed="rId8"/>
          <a:stretch>
            <a:fillRect/>
          </a:stretch>
        </p:blipFill>
        <p:spPr>
          <a:xfrm>
            <a:off x="5090531" y="1107272"/>
            <a:ext cx="1943100" cy="323850"/>
          </a:xfrm>
          <a:prstGeom prst="rect">
            <a:avLst/>
          </a:prstGeom>
        </p:spPr>
      </p:pic>
      <mc:AlternateContent xmlns:mc="http://schemas.openxmlformats.org/markup-compatibility/2006" xmlns:a14="http://schemas.microsoft.com/office/drawing/2010/main">
        <mc:Choice Requires="a14">
          <p:sp>
            <p:nvSpPr>
              <p:cNvPr id="15" name="Прямоугольник 14"/>
              <p:cNvSpPr/>
              <p:nvPr/>
            </p:nvSpPr>
            <p:spPr>
              <a:xfrm>
                <a:off x="3961238" y="2971880"/>
                <a:ext cx="3072393" cy="3293209"/>
              </a:xfrm>
              <a:prstGeom prst="rect">
                <a:avLst/>
              </a:prstGeom>
            </p:spPr>
            <p:txBody>
              <a:bodyPr vert="horz" wrap="square" lIns="91440" tIns="45720" rIns="91440" bIns="45720" rtlCol="0">
                <a:spAutoFit/>
              </a:bodyPr>
              <a:lstStyle/>
              <a:p>
                <a:pPr indent="457200">
                  <a:lnSpc>
                    <a:spcPct val="90000"/>
                  </a:lnSpc>
                  <a:spcBef>
                    <a:spcPts val="1200"/>
                  </a:spcBef>
                  <a:buClr>
                    <a:schemeClr val="accent1">
                      <a:lumMod val="75000"/>
                    </a:schemeClr>
                  </a:buClr>
                  <a:buSzPct val="85000"/>
                  <a:buFont typeface="Wingdings" pitchFamily="2" charset="2"/>
                  <a:buNone/>
                </a:pPr>
                <a:r>
                  <a:rPr lang="uk-UA" sz="2000" dirty="0" smtClean="0">
                    <a:latin typeface="Bad Script" panose="02000000000000000000" pitchFamily="2" charset="0"/>
                  </a:rPr>
                  <a:t>Щоб вирішити проблему з пастками для павуків, треба змінити </a:t>
                </a:r>
                <a:r>
                  <a:rPr lang="uk-UA" sz="2000" dirty="0">
                    <a:latin typeface="Bad Script" panose="02000000000000000000" pitchFamily="2" charset="0"/>
                  </a:rPr>
                  <a:t>розрахунок </a:t>
                </a:r>
                <a:r>
                  <a:rPr lang="uk-UA" sz="2000" dirty="0" err="1">
                    <a:latin typeface="Bad Script" panose="02000000000000000000" pitchFamily="2" charset="0"/>
                  </a:rPr>
                  <a:t>PageRank</a:t>
                </a:r>
                <a:r>
                  <a:rPr lang="uk-UA" sz="2000" dirty="0">
                    <a:latin typeface="Bad Script" panose="02000000000000000000" pitchFamily="2" charset="0"/>
                  </a:rPr>
                  <a:t>, дозволивши кожному випадковому відвідувачу з невеликою ймовірністю </a:t>
                </a:r>
                <a14:m>
                  <m:oMath xmlns:m="http://schemas.openxmlformats.org/officeDocument/2006/math">
                    <m:r>
                      <a:rPr lang="uk-UA" sz="200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ea typeface="Cambria Math" panose="02040503050406030204" pitchFamily="18" charset="0"/>
                      </a:rPr>
                      <m:t> </m:t>
                    </m:r>
                  </m:oMath>
                </a14:m>
                <a:r>
                  <a:rPr lang="en-US" sz="2000" dirty="0" smtClean="0">
                    <a:latin typeface="Bad Script" panose="02000000000000000000" pitchFamily="2" charset="0"/>
                  </a:rPr>
                  <a:t> </a:t>
                </a:r>
                <a:r>
                  <a:rPr lang="uk-UA" sz="2000" dirty="0" smtClean="0">
                    <a:latin typeface="Bad Script" panose="02000000000000000000" pitchFamily="2" charset="0"/>
                  </a:rPr>
                  <a:t>телепортуватися </a:t>
                </a:r>
                <a:r>
                  <a:rPr lang="uk-UA" sz="2000" dirty="0">
                    <a:latin typeface="Bad Script" panose="02000000000000000000" pitchFamily="2" charset="0"/>
                  </a:rPr>
                  <a:t>на випадкову сторінку. </a:t>
                </a:r>
                <a:endParaRPr lang="en-US" sz="2000" dirty="0" smtClean="0">
                  <a:latin typeface="Bad Script" panose="02000000000000000000" pitchFamily="2" charset="0"/>
                </a:endParaRPr>
              </a:p>
              <a:p>
                <a:pPr indent="457200">
                  <a:lnSpc>
                    <a:spcPct val="90000"/>
                  </a:lnSpc>
                  <a:spcBef>
                    <a:spcPts val="1200"/>
                  </a:spcBef>
                  <a:buClr>
                    <a:schemeClr val="accent1">
                      <a:lumMod val="75000"/>
                    </a:schemeClr>
                  </a:buClr>
                  <a:buSzPct val="85000"/>
                  <a:buFont typeface="Wingdings" pitchFamily="2" charset="2"/>
                  <a:buNone/>
                </a:pPr>
                <a:r>
                  <a:rPr lang="uk-UA" sz="2000" dirty="0" smtClean="0">
                    <a:latin typeface="Bad Script" panose="02000000000000000000" pitchFamily="2" charset="0"/>
                  </a:rPr>
                  <a:t>Це </a:t>
                </a:r>
                <a:r>
                  <a:rPr lang="uk-UA" sz="2000" dirty="0">
                    <a:latin typeface="Bad Script" panose="02000000000000000000" pitchFamily="2" charset="0"/>
                  </a:rPr>
                  <a:t>дозволяє їм залишати пастки для павуків.</a:t>
                </a:r>
              </a:p>
            </p:txBody>
          </p:sp>
        </mc:Choice>
        <mc:Fallback xmlns="">
          <p:sp>
            <p:nvSpPr>
              <p:cNvPr id="15" name="Прямоугольник 14"/>
              <p:cNvSpPr>
                <a:spLocks noRot="1" noChangeAspect="1" noMove="1" noResize="1" noEditPoints="1" noAdjustHandles="1" noChangeArrowheads="1" noChangeShapeType="1" noTextEdit="1"/>
              </p:cNvSpPr>
              <p:nvPr/>
            </p:nvSpPr>
            <p:spPr>
              <a:xfrm>
                <a:off x="3961238" y="2971880"/>
                <a:ext cx="3072393" cy="3293209"/>
              </a:xfrm>
              <a:prstGeom prst="rect">
                <a:avLst/>
              </a:prstGeom>
              <a:blipFill>
                <a:blip r:embed="rId9"/>
                <a:stretch>
                  <a:fillRect l="-2183" t="-1852" r="-3571" b="-2593"/>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01687" y="5003562"/>
                <a:ext cx="2679708" cy="1079976"/>
              </a:xfrm>
              <a:prstGeom prst="rect">
                <a:avLst/>
              </a:prstGeom>
              <a:noFill/>
              <a:ln>
                <a:solidFill>
                  <a:schemeClr val="accent1">
                    <a:lumMod val="40000"/>
                    <a:lumOff val="60000"/>
                  </a:schemeClr>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uk-UA"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0</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𝐺</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𝑒</m:t>
                          </m:r>
                        </m:e>
                      </m:acc>
                    </m:oMath>
                  </m:oMathPara>
                </a14:m>
                <a:endParaRPr lang="en-US" dirty="0" smtClean="0"/>
              </a:p>
              <a:p>
                <a:pPr/>
                <a14:m>
                  <m:oMathPara xmlns:m="http://schemas.openxmlformats.org/officeDocument/2006/math">
                    <m:oMathParaPr>
                      <m:jc m:val="centerGroup"/>
                    </m:oMathParaPr>
                    <m:oMath xmlns:m="http://schemas.openxmlformats.org/officeDocument/2006/math">
                      <m:r>
                        <a:rPr lang="uk-UA"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0.8−0.9</m:t>
                          </m:r>
                        </m:e>
                      </m:d>
                    </m:oMath>
                  </m:oMathPara>
                </a14:m>
                <a:endParaRPr lang="en-US" dirty="0" smtClean="0"/>
              </a:p>
              <a:p>
                <a:pPr/>
                <a14:m>
                  <m:oMathPara xmlns:m="http://schemas.openxmlformats.org/officeDocument/2006/math">
                    <m:oMathParaPr>
                      <m:jc m:val="centerGroup"/>
                    </m:oMathParaPr>
                    <m:oMath xmlns:m="http://schemas.openxmlformats.org/officeDocument/2006/math">
                      <m:acc>
                        <m:accPr>
                          <m:chr m:val="⃗"/>
                          <m:ctrlPr>
                            <a:rPr lang="uk-UA" i="1" smtClean="0">
                              <a:latin typeface="Cambria Math" panose="02040503050406030204" pitchFamily="18" charset="0"/>
                            </a:rPr>
                          </m:ctrlPr>
                        </m:accPr>
                        <m:e>
                          <m:r>
                            <a:rPr lang="en-US" b="0" i="1" smtClean="0">
                              <a:latin typeface="Cambria Math" panose="02040503050406030204" pitchFamily="18" charset="0"/>
                            </a:rPr>
                            <m:t>𝑒</m:t>
                          </m:r>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1,1,…1</m:t>
                              </m:r>
                            </m:e>
                          </m:d>
                        </m:e>
                        <m:sup>
                          <m:r>
                            <a:rPr lang="en-US" b="0" i="1" smtClean="0">
                              <a:latin typeface="Cambria Math" panose="02040503050406030204" pitchFamily="18" charset="0"/>
                            </a:rPr>
                            <m:t>𝑇</m:t>
                          </m:r>
                        </m:sup>
                      </m:sSup>
                      <m:r>
                        <a:rPr lang="en-US" b="0" i="1" smtClean="0">
                          <a:latin typeface="Cambria Math" panose="02040503050406030204" pitchFamily="18" charset="0"/>
                        </a:rPr>
                        <m:t>, </m:t>
                      </m:r>
                      <m:r>
                        <a:rPr lang="en-US" b="0" i="1" smtClean="0">
                          <a:latin typeface="Cambria Math" panose="02040503050406030204" pitchFamily="18" charset="0"/>
                        </a:rPr>
                        <m:t>𝑑𝑖𝑚</m:t>
                      </m:r>
                      <m:r>
                        <a:rPr lang="en-US" b="0" i="1" smtClean="0">
                          <a:latin typeface="Cambria Math" panose="02040503050406030204" pitchFamily="18" charset="0"/>
                        </a:rPr>
                        <m:t>=</m:t>
                      </m:r>
                      <m:r>
                        <a:rPr lang="en-US" b="0" i="1" smtClean="0">
                          <a:latin typeface="Cambria Math" panose="02040503050406030204" pitchFamily="18" charset="0"/>
                        </a:rPr>
                        <m:t>𝑛</m:t>
                      </m:r>
                    </m:oMath>
                  </m:oMathPara>
                </a14:m>
                <a:endParaRPr lang="uk-UA" dirty="0"/>
              </a:p>
            </p:txBody>
          </p:sp>
        </mc:Choice>
        <mc:Fallback xmlns="">
          <p:sp>
            <p:nvSpPr>
              <p:cNvPr id="16" name="TextBox 15"/>
              <p:cNvSpPr txBox="1">
                <a:spLocks noRot="1" noChangeAspect="1" noMove="1" noResize="1" noEditPoints="1" noAdjustHandles="1" noChangeArrowheads="1" noChangeShapeType="1" noTextEdit="1"/>
              </p:cNvSpPr>
              <p:nvPr/>
            </p:nvSpPr>
            <p:spPr>
              <a:xfrm>
                <a:off x="401687" y="5003562"/>
                <a:ext cx="2679708" cy="1079976"/>
              </a:xfrm>
              <a:prstGeom prst="rect">
                <a:avLst/>
              </a:prstGeom>
              <a:blipFill>
                <a:blip r:embed="rId10"/>
                <a:stretch>
                  <a:fillRect b="-1676"/>
                </a:stretch>
              </a:blipFill>
              <a:ln>
                <a:solidFill>
                  <a:schemeClr val="accent1">
                    <a:lumMod val="40000"/>
                    <a:lumOff val="60000"/>
                  </a:schemeClr>
                </a:solidFill>
              </a:ln>
            </p:spPr>
            <p:txBody>
              <a:bodyPr/>
              <a:lstStyle/>
              <a:p>
                <a:r>
                  <a:rPr lang="uk-UA">
                    <a:noFill/>
                  </a:rPr>
                  <a:t> </a:t>
                </a:r>
              </a:p>
            </p:txBody>
          </p:sp>
        </mc:Fallback>
      </mc:AlternateContent>
    </p:spTree>
    <p:extLst>
      <p:ext uri="{BB962C8B-B14F-4D97-AF65-F5344CB8AC3E}">
        <p14:creationId xmlns:p14="http://schemas.microsoft.com/office/powerpoint/2010/main" val="1203234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1021976" y="183711"/>
            <a:ext cx="10058400" cy="1236592"/>
          </a:xfrm>
        </p:spPr>
        <p:txBody>
          <a:bodyPr>
            <a:normAutofit/>
          </a:bodyPr>
          <a:lstStyle/>
          <a:p>
            <a:pPr algn="ctr"/>
            <a:r>
              <a:rPr lang="ru-RU" sz="4800" dirty="0" smtClean="0"/>
              <a:t>Со</a:t>
            </a:r>
            <a:r>
              <a:rPr lang="uk-UA" sz="4800" dirty="0" err="1" smtClean="0"/>
              <a:t>ціальна</a:t>
            </a:r>
            <a:r>
              <a:rPr lang="uk-UA" sz="4800" dirty="0" smtClean="0"/>
              <a:t> мережа як граф</a:t>
            </a:r>
            <a:endParaRPr lang="uk-UA" sz="4800" dirty="0"/>
          </a:p>
        </p:txBody>
      </p:sp>
      <p:pic>
        <p:nvPicPr>
          <p:cNvPr id="7" name="Объект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37223" y="2000922"/>
            <a:ext cx="3170984" cy="3977640"/>
          </a:xfrm>
        </p:spPr>
      </p:pic>
      <p:pic>
        <p:nvPicPr>
          <p:cNvPr id="8" name="Объект 7"/>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854960" y="1477870"/>
            <a:ext cx="3742332" cy="4694330"/>
          </a:xfrm>
        </p:spPr>
      </p:pic>
      <p:sp>
        <p:nvSpPr>
          <p:cNvPr id="9" name="Прямоугольник 8"/>
          <p:cNvSpPr/>
          <p:nvPr/>
        </p:nvSpPr>
        <p:spPr>
          <a:xfrm>
            <a:off x="3958814" y="2136339"/>
            <a:ext cx="4184725" cy="4093428"/>
          </a:xfrm>
          <a:prstGeom prst="rect">
            <a:avLst/>
          </a:prstGeom>
        </p:spPr>
        <p:txBody>
          <a:bodyPr wrap="square">
            <a:spAutoFit/>
          </a:bodyPr>
          <a:lstStyle/>
          <a:p>
            <a:r>
              <a:rPr lang="uk-UA" sz="2000" dirty="0">
                <a:latin typeface="Bad Script" panose="02000000000000000000" pitchFamily="2" charset="0"/>
              </a:rPr>
              <a:t>Ми також можемо призначити кожному відношенню ступінь реальної цінності. Ось приклад невеликої соціальної мережі. На цьому графіку ми використовуємо </a:t>
            </a:r>
            <a:r>
              <a:rPr lang="uk-UA" sz="2000" b="1" u="sng" dirty="0">
                <a:latin typeface="Bad Script" panose="02000000000000000000" pitchFamily="2" charset="0"/>
              </a:rPr>
              <a:t>вузли</a:t>
            </a:r>
            <a:r>
              <a:rPr lang="uk-UA" sz="2000" dirty="0">
                <a:latin typeface="Bad Script" panose="02000000000000000000" pitchFamily="2" charset="0"/>
              </a:rPr>
              <a:t> для позначення сутностей і моделюємо соціальну мережу як граф</a:t>
            </a:r>
            <a:r>
              <a:rPr lang="uk-UA" sz="2000" dirty="0" smtClean="0">
                <a:latin typeface="Bad Script" panose="02000000000000000000" pitchFamily="2" charset="0"/>
              </a:rPr>
              <a:t>.</a:t>
            </a:r>
            <a:r>
              <a:rPr lang="en-US" sz="2000" dirty="0" smtClean="0">
                <a:latin typeface="Bad Script" panose="02000000000000000000" pitchFamily="2" charset="0"/>
              </a:rPr>
              <a:t> </a:t>
            </a:r>
            <a:r>
              <a:rPr lang="uk-UA" sz="2000" dirty="0" smtClean="0">
                <a:latin typeface="Bad Script" panose="02000000000000000000" pitchFamily="2" charset="0"/>
              </a:rPr>
              <a:t>Два </a:t>
            </a:r>
            <a:r>
              <a:rPr lang="uk-UA" sz="2000" dirty="0">
                <a:latin typeface="Bad Script" panose="02000000000000000000" pitchFamily="2" charset="0"/>
              </a:rPr>
              <a:t>вузли з’єднані </a:t>
            </a:r>
            <a:r>
              <a:rPr lang="uk-UA" sz="2000" b="1" u="sng" dirty="0">
                <a:latin typeface="Bad Script" panose="02000000000000000000" pitchFamily="2" charset="0"/>
              </a:rPr>
              <a:t>ребром</a:t>
            </a:r>
            <a:r>
              <a:rPr lang="uk-UA" sz="2000" dirty="0">
                <a:latin typeface="Bad Script" panose="02000000000000000000" pitchFamily="2" charset="0"/>
              </a:rPr>
              <a:t>, якщо вузли пов’язані відносинами, які характеризують соціальну мережу – наприклад, дружбою. Часто графіки неорієнтовані - наприклад, друзі на </a:t>
            </a:r>
            <a:r>
              <a:rPr lang="uk-UA" sz="2000" dirty="0" err="1">
                <a:latin typeface="Bad Script" panose="02000000000000000000" pitchFamily="2" charset="0"/>
              </a:rPr>
              <a:t>Facebook</a:t>
            </a:r>
            <a:r>
              <a:rPr lang="uk-UA" sz="2000" dirty="0">
                <a:latin typeface="Bad Script" panose="02000000000000000000" pitchFamily="2" charset="0"/>
              </a:rPr>
              <a:t>. Але їх можна направляти, як </a:t>
            </a:r>
            <a:r>
              <a:rPr lang="uk-UA" sz="2000" dirty="0" err="1">
                <a:latin typeface="Bad Script" panose="02000000000000000000" pitchFamily="2" charset="0"/>
              </a:rPr>
              <a:t>підписників</a:t>
            </a:r>
            <a:r>
              <a:rPr lang="uk-UA" sz="2000" dirty="0">
                <a:latin typeface="Bad Script" panose="02000000000000000000" pitchFamily="2" charset="0"/>
              </a:rPr>
              <a:t> у </a:t>
            </a:r>
            <a:r>
              <a:rPr lang="uk-UA" sz="2000" dirty="0" err="1">
                <a:latin typeface="Bad Script" panose="02000000000000000000" pitchFamily="2" charset="0"/>
              </a:rPr>
              <a:t>Twitter</a:t>
            </a:r>
            <a:r>
              <a:rPr lang="uk-UA" sz="2000" dirty="0">
                <a:latin typeface="Bad Script" panose="02000000000000000000" pitchFamily="2" charset="0"/>
              </a:rPr>
              <a:t>.</a:t>
            </a:r>
          </a:p>
        </p:txBody>
      </p:sp>
      <p:sp>
        <p:nvSpPr>
          <p:cNvPr id="2" name="Номер слайда 1"/>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203790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26817" y="97357"/>
            <a:ext cx="10058400" cy="1609344"/>
          </a:xfrm>
        </p:spPr>
        <p:txBody>
          <a:bodyPr vert="horz" lIns="91440" tIns="45720" rIns="91440" bIns="45720" rtlCol="0" anchor="ctr">
            <a:normAutofit/>
          </a:bodyPr>
          <a:lstStyle/>
          <a:p>
            <a:pPr algn="ctr"/>
            <a:r>
              <a:rPr lang="uk-UA" sz="4800" dirty="0"/>
              <a:t>Графи з кількома типами вузлів</a:t>
            </a:r>
          </a:p>
        </p:txBody>
      </p:sp>
      <mc:AlternateContent xmlns:mc="http://schemas.openxmlformats.org/markup-compatibility/2006" xmlns:a14="http://schemas.microsoft.com/office/drawing/2010/main">
        <mc:Choice Requires="a14">
          <p:sp>
            <p:nvSpPr>
              <p:cNvPr id="5" name="Объект 4"/>
              <p:cNvSpPr>
                <a:spLocks noGrp="1"/>
              </p:cNvSpPr>
              <p:nvPr>
                <p:ph sz="half" idx="2"/>
              </p:nvPr>
            </p:nvSpPr>
            <p:spPr>
              <a:xfrm>
                <a:off x="6960199" y="1706701"/>
                <a:ext cx="5045337" cy="4614468"/>
              </a:xfrm>
            </p:spPr>
            <p:txBody>
              <a:bodyPr wrap="square">
                <a:spAutoFit/>
              </a:bodyPr>
              <a:lstStyle/>
              <a:p>
                <a:pPr marL="0" indent="0" defTabSz="457200">
                  <a:buNone/>
                </a:pPr>
                <a:r>
                  <a:rPr lang="uk-UA" u="sng" dirty="0" smtClean="0">
                    <a:latin typeface="Bad Script" panose="02000000000000000000" pitchFamily="2" charset="0"/>
                  </a:rPr>
                  <a:t>k-частковий граф</a:t>
                </a:r>
                <a:r>
                  <a:rPr lang="uk-UA" dirty="0" smtClean="0">
                    <a:latin typeface="Bad Script" panose="02000000000000000000" pitchFamily="2" charset="0"/>
                  </a:rPr>
                  <a:t> — граф, множину вершин якого можна розбити на k незалежних множин (часток). Еквівалентно, це граф, який можна розфарбувати за допомогою k кольорів так, що кінці будь-якого ребра будуть пофарбовані в різні кольори. При k = 2 k-частковий граф називається двочастковим.</a:t>
                </a:r>
              </a:p>
              <a:p>
                <a:pPr marL="0" indent="0" defTabSz="457200">
                  <a:buNone/>
                </a:pPr>
                <a:r>
                  <a:rPr lang="uk-UA" u="sng" dirty="0" smtClean="0">
                    <a:latin typeface="Bad Script" panose="02000000000000000000" pitchFamily="2" charset="0"/>
                  </a:rPr>
                  <a:t>Двочастковий граф- </a:t>
                </a:r>
                <a:r>
                  <a:rPr lang="uk-UA" dirty="0" smtClean="0">
                    <a:latin typeface="Bad Script" panose="02000000000000000000" pitchFamily="2" charset="0"/>
                  </a:rPr>
                  <a:t>це граф, який можна розбити на дві множини так, що кожні ребра будуть з'єднувати обидві множини.</a:t>
                </a:r>
              </a:p>
              <a:p>
                <a:pPr marL="0" indent="0" defTabSz="457200">
                  <a:buNone/>
                </a:pPr>
                <a:r>
                  <a:rPr lang="uk-UA" u="sng" dirty="0" smtClean="0">
                    <a:latin typeface="Bad Script" panose="02000000000000000000" pitchFamily="2" charset="0"/>
                  </a:rPr>
                  <a:t>Хроматичне число </a:t>
                </a:r>
                <a14:m>
                  <m:oMath xmlns:m="http://schemas.openxmlformats.org/officeDocument/2006/math">
                    <m:r>
                      <a:rPr lang="en-US" i="1">
                        <a:latin typeface="Cambria Math" panose="02040503050406030204" pitchFamily="18" charset="0"/>
                      </a:rPr>
                      <m:t>𝑘</m:t>
                    </m:r>
                  </m:oMath>
                </a14:m>
                <a:r>
                  <a:rPr lang="uk-UA" u="sng" dirty="0" smtClean="0">
                    <a:latin typeface="Bad Script" panose="02000000000000000000" pitchFamily="2" charset="0"/>
                  </a:rPr>
                  <a:t> </a:t>
                </a:r>
                <a:r>
                  <a:rPr lang="uk-UA" dirty="0" smtClean="0">
                    <a:latin typeface="Bad Script" panose="02000000000000000000" pitchFamily="2" charset="0"/>
                  </a:rPr>
                  <a:t>– мінімальна кількість кольорів, в які можна пофарбувати граф, щоб кожне ребро поєднувало вершини різного кольору. Складність задачі -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𝑁</m:t>
                            </m:r>
                          </m:sup>
                        </m:sSup>
                      </m:e>
                    </m:d>
                  </m:oMath>
                </a14:m>
                <a:r>
                  <a:rPr lang="uk-UA" dirty="0" smtClean="0">
                    <a:latin typeface="Bad Script" panose="02000000000000000000" pitchFamily="2" charset="0"/>
                  </a:rPr>
                  <a:t>, квантове рішення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rad>
                          <m:radPr>
                            <m:degHide m:val="on"/>
                            <m:ctrlPr>
                              <a:rPr lang="en-US" i="1" smtClean="0">
                                <a:latin typeface="Cambria Math" panose="02040503050406030204" pitchFamily="18" charset="0"/>
                              </a:rPr>
                            </m:ctrlPr>
                          </m:radPr>
                          <m:deg/>
                          <m:e>
                            <m:sSup>
                              <m:sSupPr>
                                <m:ctrlPr>
                                  <a:rPr lang="en-US" i="1" smtClean="0">
                                    <a:latin typeface="Cambria Math" panose="02040503050406030204" pitchFamily="18" charset="0"/>
                                  </a:rPr>
                                </m:ctrlPr>
                              </m:sSupPr>
                              <m:e>
                                <m:r>
                                  <a:rPr lang="uk-UA" b="0" i="1" smtClean="0">
                                    <a:latin typeface="Cambria Math" panose="02040503050406030204" pitchFamily="18" charset="0"/>
                                  </a:rPr>
                                  <m:t>2</m:t>
                                </m:r>
                              </m:e>
                              <m:sup>
                                <m:r>
                                  <a:rPr lang="en-US" b="0" i="1" smtClean="0">
                                    <a:latin typeface="Cambria Math" panose="02040503050406030204" pitchFamily="18" charset="0"/>
                                  </a:rPr>
                                  <m:t>𝑁</m:t>
                                </m:r>
                              </m:sup>
                            </m:sSup>
                          </m:e>
                        </m:rad>
                      </m:e>
                    </m:d>
                  </m:oMath>
                </a14:m>
                <a:endParaRPr lang="uk-UA" dirty="0">
                  <a:latin typeface="Bad Script" panose="02000000000000000000" pitchFamily="2" charset="0"/>
                </a:endParaRPr>
              </a:p>
            </p:txBody>
          </p:sp>
        </mc:Choice>
        <mc:Fallback xmlns="">
          <p:sp>
            <p:nvSpPr>
              <p:cNvPr id="5" name="Объект 4"/>
              <p:cNvSpPr>
                <a:spLocks noGrp="1" noRot="1" noChangeAspect="1" noMove="1" noResize="1" noEditPoints="1" noAdjustHandles="1" noChangeArrowheads="1" noChangeShapeType="1" noTextEdit="1"/>
              </p:cNvSpPr>
              <p:nvPr>
                <p:ph sz="half" idx="2"/>
              </p:nvPr>
            </p:nvSpPr>
            <p:spPr>
              <a:xfrm>
                <a:off x="6960199" y="1706701"/>
                <a:ext cx="5045337" cy="4614468"/>
              </a:xfrm>
              <a:blipFill>
                <a:blip r:embed="rId3"/>
                <a:stretch>
                  <a:fillRect l="-1330" t="-1321" r="-2177"/>
                </a:stretch>
              </a:blipFill>
            </p:spPr>
            <p:txBody>
              <a:bodyPr/>
              <a:lstStyle/>
              <a:p>
                <a:r>
                  <a:rPr lang="uk-UA">
                    <a:noFill/>
                  </a:rPr>
                  <a:t> </a:t>
                </a:r>
              </a:p>
            </p:txBody>
          </p:sp>
        </mc:Fallback>
      </mc:AlternateContent>
      <p:pic>
        <p:nvPicPr>
          <p:cNvPr id="8" name="Объект 7"/>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90061" y="1919690"/>
            <a:ext cx="6694832" cy="4188490"/>
          </a:xfrm>
        </p:spPr>
      </p:pic>
      <p:sp>
        <p:nvSpPr>
          <p:cNvPr id="3" name="Номер слайда 2"/>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144000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vert="horz" lIns="91440" tIns="45720" rIns="91440" bIns="45720" rtlCol="0" anchor="ctr">
            <a:normAutofit/>
          </a:bodyPr>
          <a:lstStyle/>
          <a:p>
            <a:pPr algn="ctr"/>
            <a:r>
              <a:rPr lang="en-CA" sz="4800" dirty="0" smtClean="0"/>
              <a:t>1. Small-world </a:t>
            </a:r>
            <a:r>
              <a:rPr lang="en-CA" sz="4800" dirty="0"/>
              <a:t>Effect</a:t>
            </a:r>
            <a:endParaRPr lang="uk-UA" sz="4800" dirty="0"/>
          </a:p>
        </p:txBody>
      </p:sp>
      <p:sp>
        <p:nvSpPr>
          <p:cNvPr id="4" name="Объект 3"/>
          <p:cNvSpPr>
            <a:spLocks noGrp="1"/>
          </p:cNvSpPr>
          <p:nvPr>
            <p:ph sz="half" idx="1"/>
          </p:nvPr>
        </p:nvSpPr>
        <p:spPr>
          <a:xfrm>
            <a:off x="1069848" y="2194560"/>
            <a:ext cx="4754880" cy="4131900"/>
          </a:xfrm>
        </p:spPr>
        <p:txBody>
          <a:bodyPr wrap="square">
            <a:spAutoFit/>
          </a:bodyPr>
          <a:lstStyle/>
          <a:p>
            <a:pPr marL="0" indent="0" defTabSz="457200">
              <a:buNone/>
            </a:pPr>
            <a:r>
              <a:rPr lang="uk-UA" b="1" u="sng" dirty="0">
                <a:latin typeface="Bad Script" panose="02000000000000000000" pitchFamily="2" charset="0"/>
              </a:rPr>
              <a:t>Феномен малого світу </a:t>
            </a:r>
            <a:r>
              <a:rPr lang="uk-UA" dirty="0">
                <a:latin typeface="Bad Script" panose="02000000000000000000" pitchFamily="2" charset="0"/>
              </a:rPr>
              <a:t>визначається як концепція, згідно з якою кожна людина опосередковано пов’язана з будь-якою іншою людиною через невелику кількість посередників у великих соціальних мережах, як продемонстрував експеримент </a:t>
            </a:r>
            <a:r>
              <a:rPr lang="uk-UA" dirty="0" err="1">
                <a:latin typeface="Bad Script" panose="02000000000000000000" pitchFamily="2" charset="0"/>
              </a:rPr>
              <a:t>Мілграма</a:t>
            </a:r>
            <a:r>
              <a:rPr lang="uk-UA" dirty="0">
                <a:latin typeface="Bad Script" panose="02000000000000000000" pitchFamily="2" charset="0"/>
              </a:rPr>
              <a:t> з доставкою листів між незнайомцями</a:t>
            </a:r>
            <a:r>
              <a:rPr lang="uk-UA" dirty="0" smtClean="0">
                <a:latin typeface="Bad Script" panose="02000000000000000000" pitchFamily="2" charset="0"/>
              </a:rPr>
              <a:t>.</a:t>
            </a:r>
            <a:endParaRPr lang="en-US" dirty="0" smtClean="0">
              <a:latin typeface="Bad Script" panose="02000000000000000000" pitchFamily="2" charset="0"/>
            </a:endParaRPr>
          </a:p>
          <a:p>
            <a:pPr marL="0" indent="0" defTabSz="457200">
              <a:buNone/>
            </a:pPr>
            <a:r>
              <a:rPr lang="uk-UA" b="1" u="sng" dirty="0">
                <a:latin typeface="Bad Script" panose="02000000000000000000" pitchFamily="2" charset="0"/>
              </a:rPr>
              <a:t>Шість ступенів поділу </a:t>
            </a:r>
            <a:r>
              <a:rPr lang="uk-UA" dirty="0">
                <a:latin typeface="Bad Script" panose="02000000000000000000" pitchFamily="2" charset="0"/>
              </a:rPr>
              <a:t>— це ідея, згідно з якою всі люди віддалені один від одного на шість або менше соціальних </a:t>
            </a:r>
            <a:r>
              <a:rPr lang="uk-UA" dirty="0" err="1">
                <a:latin typeface="Bad Script" panose="02000000000000000000" pitchFamily="2" charset="0"/>
              </a:rPr>
              <a:t>зв’язків</a:t>
            </a:r>
            <a:r>
              <a:rPr lang="uk-UA" dirty="0">
                <a:latin typeface="Bad Script" panose="02000000000000000000" pitchFamily="2" charset="0"/>
              </a:rPr>
              <a:t>. У результаті можна скласти ланцюжок висловлювань «друг друга», щоб з’єднати будь-яких двох людей максимум у шість кроків. Це також відоме як </a:t>
            </a:r>
            <a:r>
              <a:rPr lang="uk-UA" b="1" u="sng" dirty="0">
                <a:latin typeface="Bad Script" panose="02000000000000000000" pitchFamily="2" charset="0"/>
              </a:rPr>
              <a:t>правило шести рукостискань</a:t>
            </a:r>
            <a:r>
              <a:rPr lang="uk-UA" dirty="0">
                <a:latin typeface="Bad Script" panose="02000000000000000000" pitchFamily="2" charset="0"/>
              </a:rPr>
              <a:t>.</a:t>
            </a:r>
          </a:p>
        </p:txBody>
      </p:sp>
      <p:pic>
        <p:nvPicPr>
          <p:cNvPr id="8" name="Объект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37489" y="2348185"/>
            <a:ext cx="3171491" cy="3978275"/>
          </a:xfrm>
        </p:spPr>
      </p:pic>
      <p:sp>
        <p:nvSpPr>
          <p:cNvPr id="3" name="Номер слайда 2"/>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852551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uk-UA" sz="4800" dirty="0" smtClean="0"/>
              <a:t>2. Кластеризація</a:t>
            </a:r>
            <a:endParaRPr lang="uk-UA" sz="4800" dirty="0"/>
          </a:p>
        </p:txBody>
      </p:sp>
      <p:sp>
        <p:nvSpPr>
          <p:cNvPr id="3" name="Объект 2"/>
          <p:cNvSpPr>
            <a:spLocks noGrp="1"/>
          </p:cNvSpPr>
          <p:nvPr>
            <p:ph sz="half" idx="1"/>
          </p:nvPr>
        </p:nvSpPr>
        <p:spPr>
          <a:xfrm>
            <a:off x="1069848" y="2194560"/>
            <a:ext cx="4754880" cy="2877711"/>
          </a:xfrm>
        </p:spPr>
        <p:txBody>
          <a:bodyPr vert="horz" wrap="square" lIns="91440" tIns="45720" rIns="91440" bIns="45720" rtlCol="0">
            <a:spAutoFit/>
          </a:bodyPr>
          <a:lstStyle/>
          <a:p>
            <a:pPr marL="0" indent="457200" defTabSz="457200">
              <a:lnSpc>
                <a:spcPct val="100000"/>
              </a:lnSpc>
              <a:spcBef>
                <a:spcPts val="600"/>
              </a:spcBef>
              <a:buNone/>
            </a:pPr>
            <a:r>
              <a:rPr lang="uk-UA" sz="2200" dirty="0">
                <a:latin typeface="Bad Script" panose="02000000000000000000" pitchFamily="2" charset="0"/>
              </a:rPr>
              <a:t>Друга властивість соціальних мереж, </a:t>
            </a:r>
            <a:r>
              <a:rPr lang="uk-UA" sz="2200" dirty="0" smtClean="0">
                <a:latin typeface="Bad Script" panose="02000000000000000000" pitchFamily="2" charset="0"/>
              </a:rPr>
              <a:t>яку досліджують у багатьох роботах, </a:t>
            </a:r>
            <a:r>
              <a:rPr lang="uk-UA" sz="2200" dirty="0">
                <a:latin typeface="Bad Script" panose="02000000000000000000" pitchFamily="2" charset="0"/>
              </a:rPr>
              <a:t>це </a:t>
            </a:r>
            <a:r>
              <a:rPr lang="uk-UA" sz="2200" b="1" u="sng" dirty="0" err="1">
                <a:latin typeface="Bad Script" panose="02000000000000000000" pitchFamily="2" charset="0"/>
              </a:rPr>
              <a:t>кластеризація</a:t>
            </a:r>
            <a:r>
              <a:rPr lang="uk-UA" sz="2200" dirty="0">
                <a:latin typeface="Bad Script" panose="02000000000000000000" pitchFamily="2" charset="0"/>
              </a:rPr>
              <a:t>. </a:t>
            </a:r>
            <a:endParaRPr lang="uk-UA" sz="2200" dirty="0" smtClean="0">
              <a:latin typeface="Bad Script" panose="02000000000000000000" pitchFamily="2" charset="0"/>
            </a:endParaRPr>
          </a:p>
          <a:p>
            <a:pPr marL="0" indent="457200" defTabSz="457200">
              <a:lnSpc>
                <a:spcPct val="100000"/>
              </a:lnSpc>
              <a:spcBef>
                <a:spcPts val="600"/>
              </a:spcBef>
              <a:buNone/>
            </a:pPr>
            <a:r>
              <a:rPr lang="uk-UA" sz="2200" dirty="0" smtClean="0">
                <a:latin typeface="Bad Script" panose="02000000000000000000" pitchFamily="2" charset="0"/>
              </a:rPr>
              <a:t>Це </a:t>
            </a:r>
            <a:r>
              <a:rPr lang="uk-UA" sz="2200" dirty="0">
                <a:latin typeface="Bad Script" panose="02000000000000000000" pitchFamily="2" charset="0"/>
              </a:rPr>
              <a:t>очевидно, </a:t>
            </a:r>
            <a:r>
              <a:rPr lang="uk-UA" sz="2200" dirty="0" smtClean="0">
                <a:latin typeface="Bad Script" panose="02000000000000000000" pitchFamily="2" charset="0"/>
              </a:rPr>
              <a:t>наприклад у </a:t>
            </a:r>
            <a:r>
              <a:rPr lang="en-CA" sz="2200" dirty="0" smtClean="0">
                <a:latin typeface="Bad Script" panose="02000000000000000000" pitchFamily="2" charset="0"/>
              </a:rPr>
              <a:t>Facebook</a:t>
            </a:r>
            <a:r>
              <a:rPr lang="en-CA" sz="2200" dirty="0">
                <a:latin typeface="Bad Script" panose="02000000000000000000" pitchFamily="2" charset="0"/>
              </a:rPr>
              <a:t>, </a:t>
            </a:r>
            <a:r>
              <a:rPr lang="uk-UA" sz="2200" dirty="0">
                <a:latin typeface="Bad Script" panose="02000000000000000000" pitchFamily="2" charset="0"/>
              </a:rPr>
              <a:t>де ймовірність того, що двоє ваших друзів знають один одного, набагато більша, ніж ймовірність того, що двоє людей, випадково вибраних із </a:t>
            </a:r>
            <a:r>
              <a:rPr lang="en-CA" sz="2200" dirty="0">
                <a:latin typeface="Bad Script" panose="02000000000000000000" pitchFamily="2" charset="0"/>
              </a:rPr>
              <a:t>Facebook, </a:t>
            </a:r>
            <a:r>
              <a:rPr lang="uk-UA" sz="2200" dirty="0">
                <a:latin typeface="Bad Script" panose="02000000000000000000" pitchFamily="2" charset="0"/>
              </a:rPr>
              <a:t>знають один одного</a:t>
            </a:r>
            <a:r>
              <a:rPr lang="uk-UA" sz="2200" dirty="0" smtClean="0">
                <a:latin typeface="Bad Script" panose="02000000000000000000" pitchFamily="2" charset="0"/>
              </a:rPr>
              <a:t>.</a:t>
            </a:r>
          </a:p>
        </p:txBody>
      </p:sp>
      <p:pic>
        <p:nvPicPr>
          <p:cNvPr id="5" name="Объект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65367" y="1978772"/>
            <a:ext cx="3408186" cy="4275182"/>
          </a:xfrm>
        </p:spPr>
      </p:pic>
      <p:sp>
        <p:nvSpPr>
          <p:cNvPr id="4" name="Номер слайда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132433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935" y="2073823"/>
            <a:ext cx="2733675" cy="3467100"/>
          </a:xfrm>
          <a:prstGeom prst="rect">
            <a:avLst/>
          </a:prstGeom>
        </p:spPr>
      </p:pic>
      <p:sp>
        <p:nvSpPr>
          <p:cNvPr id="2" name="Заголовок 1"/>
          <p:cNvSpPr>
            <a:spLocks noGrp="1"/>
          </p:cNvSpPr>
          <p:nvPr>
            <p:ph type="title"/>
          </p:nvPr>
        </p:nvSpPr>
        <p:spPr>
          <a:xfrm>
            <a:off x="1069848" y="158812"/>
            <a:ext cx="10058400" cy="1417740"/>
          </a:xfrm>
        </p:spPr>
        <p:txBody>
          <a:bodyPr vert="horz" lIns="91440" tIns="45720" rIns="91440" bIns="45720" rtlCol="0" anchor="ctr">
            <a:normAutofit/>
          </a:bodyPr>
          <a:lstStyle/>
          <a:p>
            <a:pPr algn="ctr"/>
            <a:r>
              <a:rPr lang="uk-UA" sz="4000" dirty="0"/>
              <a:t>3. Нерівномірний (перекошений) розподіл ступенів</a:t>
            </a:r>
          </a:p>
        </p:txBody>
      </p:sp>
      <mc:AlternateContent xmlns:mc="http://schemas.openxmlformats.org/markup-compatibility/2006" xmlns:a14="http://schemas.microsoft.com/office/drawing/2010/main">
        <mc:Choice Requires="a14">
          <p:sp>
            <p:nvSpPr>
              <p:cNvPr id="3" name="Объект 2"/>
              <p:cNvSpPr>
                <a:spLocks noGrp="1"/>
              </p:cNvSpPr>
              <p:nvPr>
                <p:ph sz="half" idx="1"/>
              </p:nvPr>
            </p:nvSpPr>
            <p:spPr>
              <a:xfrm>
                <a:off x="330517" y="1910781"/>
                <a:ext cx="4754880" cy="3977640"/>
              </a:xfrm>
            </p:spPr>
            <p:txBody>
              <a:bodyPr vert="horz" lIns="91440" tIns="45720" rIns="91440" bIns="45720" rtlCol="0">
                <a:normAutofit/>
              </a:bodyPr>
              <a:lstStyle/>
              <a:p>
                <a:pPr marL="0" indent="457200">
                  <a:lnSpc>
                    <a:spcPct val="110000"/>
                  </a:lnSpc>
                  <a:spcBef>
                    <a:spcPts val="600"/>
                  </a:spcBef>
                  <a:buNone/>
                </a:pPr>
                <a:r>
                  <a:rPr lang="uk-UA" dirty="0" smtClean="0">
                    <a:latin typeface="Bahnschrift Light SemiCondensed" panose="020B0502040204020203" pitchFamily="34" charset="0"/>
                  </a:rPr>
                  <a:t>Безмасштабна мережа - це мережа, розподіл степенів якої відповідає степеневому закону, принаймні </a:t>
                </a:r>
                <a:r>
                  <a:rPr lang="uk-UA" dirty="0">
                    <a:latin typeface="Bahnschrift Light SemiCondensed" panose="020B0502040204020203" pitchFamily="34" charset="0"/>
                  </a:rPr>
                  <a:t>асимптотично. </a:t>
                </a:r>
                <a:endParaRPr lang="uk-UA" dirty="0" smtClean="0">
                  <a:latin typeface="Bahnschrift Light SemiCondensed" panose="020B0502040204020203" pitchFamily="34" charset="0"/>
                </a:endParaRPr>
              </a:p>
              <a:p>
                <a:pPr marL="0" indent="457200">
                  <a:lnSpc>
                    <a:spcPct val="110000"/>
                  </a:lnSpc>
                  <a:spcBef>
                    <a:spcPts val="600"/>
                  </a:spcBef>
                  <a:buNone/>
                </a:pPr>
                <a:r>
                  <a:rPr lang="uk-UA" dirty="0" smtClean="0">
                    <a:latin typeface="Bahnschrift Light SemiCondensed" panose="020B0502040204020203" pitchFamily="34" charset="0"/>
                  </a:rPr>
                  <a:t>Тобто</a:t>
                </a:r>
                <a:r>
                  <a:rPr lang="uk-UA" dirty="0">
                    <a:latin typeface="Bahnschrift Light SemiCondensed" panose="020B0502040204020203" pitchFamily="34" charset="0"/>
                  </a:rPr>
                  <a:t>, частка </a:t>
                </a:r>
                <a:r>
                  <a:rPr lang="en-CA" dirty="0">
                    <a:latin typeface="Bahnschrift Light SemiCondensed" panose="020B0502040204020203" pitchFamily="34" charset="0"/>
                  </a:rPr>
                  <a:t>P(k) </a:t>
                </a:r>
                <a:r>
                  <a:rPr lang="uk-UA" dirty="0">
                    <a:latin typeface="Bahnschrift Light SemiCondensed" panose="020B0502040204020203" pitchFamily="34" charset="0"/>
                  </a:rPr>
                  <a:t>вузлів мережі, що мають </a:t>
                </a:r>
                <a:r>
                  <a:rPr lang="en-CA" dirty="0">
                    <a:latin typeface="Bahnschrift Light SemiCondensed" panose="020B0502040204020203" pitchFamily="34" charset="0"/>
                  </a:rPr>
                  <a:t>k </a:t>
                </a:r>
                <a:r>
                  <a:rPr lang="uk-UA" dirty="0">
                    <a:latin typeface="Bahnschrift Light SemiCondensed" panose="020B0502040204020203" pitchFamily="34" charset="0"/>
                  </a:rPr>
                  <a:t>зв'язків з іншими вузлами, для великих значень </a:t>
                </a:r>
                <a:r>
                  <a:rPr lang="en-CA" dirty="0">
                    <a:latin typeface="Bahnschrift Light SemiCondensed" panose="020B0502040204020203" pitchFamily="34" charset="0"/>
                  </a:rPr>
                  <a:t>k </a:t>
                </a:r>
                <a:r>
                  <a:rPr lang="uk-UA" dirty="0">
                    <a:latin typeface="Bahnschrift Light SemiCondensed" panose="020B0502040204020203" pitchFamily="34" charset="0"/>
                  </a:rPr>
                  <a:t>має </a:t>
                </a:r>
                <a:r>
                  <a:rPr lang="uk-UA" dirty="0" smtClean="0">
                    <a:latin typeface="Bahnschrift Light SemiCondensed" panose="020B0502040204020203" pitchFamily="34" charset="0"/>
                  </a:rPr>
                  <a:t>вигляд</a:t>
                </a:r>
              </a:p>
              <a:p>
                <a:pPr marL="0" indent="457200">
                  <a:lnSpc>
                    <a:spcPct val="110000"/>
                  </a:lnSpc>
                  <a:spcBef>
                    <a:spcPts val="600"/>
                  </a:spcBef>
                  <a:buNone/>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𝑘</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sup>
                    </m:sSup>
                    <m:r>
                      <a:rPr lang="en-US" b="0" i="1" smtClean="0">
                        <a:latin typeface="Cambria Math" panose="02040503050406030204" pitchFamily="18" charset="0"/>
                        <a:ea typeface="Cambria Math" panose="02040503050406030204" pitchFamily="18" charset="0"/>
                      </a:rPr>
                      <m:t>,  2&lt;</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&lt;3</m:t>
                    </m:r>
                  </m:oMath>
                </a14:m>
                <a:r>
                  <a:rPr lang="uk-UA" dirty="0" smtClean="0">
                    <a:latin typeface="Bahnschrift Light SemiCondensed" panose="020B0502040204020203" pitchFamily="34" charset="0"/>
                  </a:rPr>
                  <a:t> </a:t>
                </a:r>
              </a:p>
              <a:p>
                <a:pPr marL="0" indent="457200">
                  <a:lnSpc>
                    <a:spcPct val="110000"/>
                  </a:lnSpc>
                  <a:spcBef>
                    <a:spcPts val="600"/>
                  </a:spcBef>
                  <a:buNone/>
                </a:pPr>
                <a:r>
                  <a:rPr lang="uk-UA" dirty="0">
                    <a:latin typeface="Bahnschrift Light SemiCondensed" panose="020B0502040204020203" pitchFamily="34" charset="0"/>
                  </a:rPr>
                  <a:t>я</a:t>
                </a:r>
                <a:r>
                  <a:rPr lang="uk-UA" dirty="0" smtClean="0">
                    <a:latin typeface="Bahnschrift Light SemiCondensed" panose="020B0502040204020203" pitchFamily="34" charset="0"/>
                  </a:rPr>
                  <a:t>кщо </a:t>
                </a:r>
                <a14:m>
                  <m:oMath xmlns:m="http://schemas.openxmlformats.org/officeDocument/2006/math">
                    <m:r>
                      <a:rPr lang="en-US" i="1">
                        <a:latin typeface="Cambria Math" panose="02040503050406030204" pitchFamily="18" charset="0"/>
                        <a:ea typeface="Cambria Math" panose="02040503050406030204" pitchFamily="18" charset="0"/>
                      </a:rPr>
                      <m:t>𝑘</m:t>
                    </m:r>
                  </m:oMath>
                </a14:m>
                <a:r>
                  <a:rPr lang="uk-UA" dirty="0" smtClean="0">
                    <a:latin typeface="Bahnschrift Light SemiCondensed" panose="020B0502040204020203" pitchFamily="34" charset="0"/>
                  </a:rPr>
                  <a:t> – є доволі великим  </a:t>
                </a:r>
                <a:endParaRPr lang="uk-UA" dirty="0">
                  <a:latin typeface="Bahnschrift Light SemiCondensed" panose="020B0502040204020203" pitchFamily="34" charset="0"/>
                </a:endParaRPr>
              </a:p>
            </p:txBody>
          </p:sp>
        </mc:Choice>
        <mc:Fallback xmlns="">
          <p:sp>
            <p:nvSpPr>
              <p:cNvPr id="3" name="Объект 2"/>
              <p:cNvSpPr>
                <a:spLocks noGrp="1" noRot="1" noChangeAspect="1" noMove="1" noResize="1" noEditPoints="1" noAdjustHandles="1" noChangeArrowheads="1" noChangeShapeType="1" noTextEdit="1"/>
              </p:cNvSpPr>
              <p:nvPr>
                <p:ph sz="half" idx="1"/>
              </p:nvPr>
            </p:nvSpPr>
            <p:spPr>
              <a:xfrm>
                <a:off x="330517" y="1910781"/>
                <a:ext cx="4754880" cy="3977640"/>
              </a:xfrm>
              <a:blipFill>
                <a:blip r:embed="rId4"/>
                <a:stretch>
                  <a:fillRect l="-1282" t="-766"/>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4" name="Объект 3"/>
              <p:cNvSpPr>
                <a:spLocks noGrp="1"/>
              </p:cNvSpPr>
              <p:nvPr>
                <p:ph sz="half" idx="2"/>
              </p:nvPr>
            </p:nvSpPr>
            <p:spPr>
              <a:xfrm>
                <a:off x="7236583" y="1910781"/>
                <a:ext cx="4754880" cy="3977640"/>
              </a:xfrm>
            </p:spPr>
            <p:txBody>
              <a:bodyPr vert="horz" lIns="91440" tIns="45720" rIns="91440" bIns="45720" rtlCol="0">
                <a:normAutofit/>
              </a:bodyPr>
              <a:lstStyle/>
              <a:p>
                <a:pPr marL="0" indent="457200">
                  <a:lnSpc>
                    <a:spcPct val="110000"/>
                  </a:lnSpc>
                  <a:spcBef>
                    <a:spcPts val="600"/>
                  </a:spcBef>
                  <a:buNone/>
                </a:pPr>
                <a:r>
                  <a:rPr lang="uk-UA" dirty="0" smtClean="0">
                    <a:latin typeface="Bahnschrift Light SemiCondensed" panose="020B0502040204020203" pitchFamily="34" charset="0"/>
                  </a:rPr>
                  <a:t>При вивченні графів і мереж, ступінь вузла в мережі - це кількість зв'язків, які він має з іншими вузлами, а розподіл ступенів - це розподіл ймовірностей цих ступенів по всій мережі.</a:t>
                </a:r>
                <a:endParaRPr lang="en-US" dirty="0" smtClean="0">
                  <a:latin typeface="Bahnschrift Light SemiCondensed" panose="020B0502040204020203" pitchFamily="34" charset="0"/>
                </a:endParaRPr>
              </a:p>
              <a:p>
                <a:pPr marL="0" indent="457200">
                  <a:lnSpc>
                    <a:spcPct val="110000"/>
                  </a:lnSpc>
                  <a:spcBef>
                    <a:spcPts val="600"/>
                  </a:spcBef>
                  <a:buNone/>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𝑘</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num>
                      <m:den>
                        <m:r>
                          <a:rPr lang="en-US" b="0" i="1" smtClean="0">
                            <a:latin typeface="Cambria Math" panose="02040503050406030204" pitchFamily="18" charset="0"/>
                          </a:rPr>
                          <m:t>𝑛</m:t>
                        </m:r>
                      </m:den>
                    </m:f>
                  </m:oMath>
                </a14:m>
                <a:r>
                  <a:rPr lang="en-US" dirty="0" smtClean="0">
                    <a:latin typeface="Bahnschrift Light SemiCondensed" panose="020B0502040204020203" pitchFamily="34" charset="0"/>
                  </a:rPr>
                  <a:t>  </a:t>
                </a:r>
              </a:p>
              <a:p>
                <a:pPr marL="0" indent="457200">
                  <a:lnSpc>
                    <a:spcPct val="110000"/>
                  </a:lnSpc>
                  <a:spcBef>
                    <a:spcPts val="600"/>
                  </a:spcBef>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oMath>
                </a14:m>
                <a:r>
                  <a:rPr lang="en-US" dirty="0" smtClean="0">
                    <a:latin typeface="Bahnschrift Light SemiCondensed" panose="020B0502040204020203" pitchFamily="34" charset="0"/>
                  </a:rPr>
                  <a:t> - </a:t>
                </a:r>
                <a:r>
                  <a:rPr lang="uk-UA" dirty="0" smtClean="0">
                    <a:latin typeface="Bahnschrift Light SemiCondensed" panose="020B0502040204020203" pitchFamily="34" charset="0"/>
                  </a:rPr>
                  <a:t>кількість вузлів зі ступенем </a:t>
                </a:r>
                <a14:m>
                  <m:oMath xmlns:m="http://schemas.openxmlformats.org/officeDocument/2006/math">
                    <m:r>
                      <a:rPr lang="en-US" i="1">
                        <a:latin typeface="Cambria Math" panose="02040503050406030204" pitchFamily="18" charset="0"/>
                        <a:ea typeface="Cambria Math" panose="02040503050406030204" pitchFamily="18" charset="0"/>
                      </a:rPr>
                      <m:t>𝑘</m:t>
                    </m:r>
                    <m:r>
                      <a:rPr lang="uk-UA" b="0" i="0" smtClean="0">
                        <a:latin typeface="Cambria Math" panose="02040503050406030204" pitchFamily="18" charset="0"/>
                        <a:ea typeface="Cambria Math" panose="02040503050406030204" pitchFamily="18" charset="0"/>
                      </a:rPr>
                      <m:t>;</m:t>
                    </m:r>
                  </m:oMath>
                </a14:m>
                <a:endParaRPr lang="uk-UA" b="0" dirty="0" smtClean="0">
                  <a:latin typeface="Bahnschrift Light SemiCondensed" panose="020B0502040204020203" pitchFamily="34" charset="0"/>
                  <a:ea typeface="Cambria Math" panose="02040503050406030204" pitchFamily="18" charset="0"/>
                </a:endParaRPr>
              </a:p>
              <a:p>
                <a:pPr marL="0" indent="457200">
                  <a:lnSpc>
                    <a:spcPct val="110000"/>
                  </a:lnSpc>
                  <a:spcBef>
                    <a:spcPts val="600"/>
                  </a:spcBef>
                  <a:buNone/>
                </a:pPr>
                <a:r>
                  <a:rPr lang="uk-UA" dirty="0" smtClean="0">
                    <a:latin typeface="Bahnschrift Light SemiCondensed" panose="020B0502040204020203" pitchFamily="34" charset="0"/>
                  </a:rPr>
                  <a:t> </a:t>
                </a:r>
                <a14:m>
                  <m:oMath xmlns:m="http://schemas.openxmlformats.org/officeDocument/2006/math">
                    <m:r>
                      <a:rPr lang="en-US" i="1">
                        <a:latin typeface="Cambria Math" panose="02040503050406030204" pitchFamily="18" charset="0"/>
                      </a:rPr>
                      <m:t>𝑛</m:t>
                    </m:r>
                  </m:oMath>
                </a14:m>
                <a:r>
                  <a:rPr lang="uk-UA" dirty="0" smtClean="0">
                    <a:latin typeface="Bahnschrift Light SemiCondensed" panose="020B0502040204020203" pitchFamily="34" charset="0"/>
                  </a:rPr>
                  <a:t> – загальна кількість вузлів</a:t>
                </a:r>
                <a:endParaRPr lang="uk-UA" dirty="0">
                  <a:latin typeface="Bahnschrift Light SemiCondensed" panose="020B0502040204020203" pitchFamily="34" charset="0"/>
                </a:endParaRPr>
              </a:p>
            </p:txBody>
          </p:sp>
        </mc:Choice>
        <mc:Fallback xmlns="">
          <p:sp>
            <p:nvSpPr>
              <p:cNvPr id="4" name="Объект 3"/>
              <p:cNvSpPr>
                <a:spLocks noGrp="1" noRot="1" noChangeAspect="1" noMove="1" noResize="1" noEditPoints="1" noAdjustHandles="1" noChangeArrowheads="1" noChangeShapeType="1" noTextEdit="1"/>
              </p:cNvSpPr>
              <p:nvPr>
                <p:ph sz="half" idx="2"/>
              </p:nvPr>
            </p:nvSpPr>
            <p:spPr>
              <a:xfrm>
                <a:off x="7236583" y="1910781"/>
                <a:ext cx="4754880" cy="3977640"/>
              </a:xfrm>
              <a:blipFill>
                <a:blip r:embed="rId5"/>
                <a:stretch>
                  <a:fillRect l="-1282" t="-766" r="-2436"/>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9" name="Прямоугольник 8"/>
              <p:cNvSpPr/>
              <p:nvPr/>
            </p:nvSpPr>
            <p:spPr>
              <a:xfrm>
                <a:off x="999132" y="5602621"/>
                <a:ext cx="2306272"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uk-UA" b="0" i="1" smtClean="0">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uk-UA" b="0" i="1" smtClean="0">
                                  <a:latin typeface="Cambria Math" panose="02040503050406030204" pitchFamily="18" charset="0"/>
                                </a:rPr>
                                <m:t>1</m:t>
                              </m:r>
                            </m:sub>
                          </m:sSub>
                          <m:r>
                            <a:rPr lang="uk-UA" b="0" i="1" smtClean="0">
                              <a:latin typeface="Cambria Math" panose="02040503050406030204" pitchFamily="18" charset="0"/>
                            </a:rPr>
                            <m:t>=6</m:t>
                          </m:r>
                        </m:num>
                        <m:den>
                          <m:r>
                            <a:rPr lang="en-US" i="1">
                              <a:latin typeface="Cambria Math" panose="02040503050406030204" pitchFamily="18" charset="0"/>
                            </a:rPr>
                            <m:t>𝑛</m:t>
                          </m:r>
                          <m:r>
                            <a:rPr lang="uk-UA" b="0" i="1" smtClean="0">
                              <a:latin typeface="Cambria Math" panose="02040503050406030204" pitchFamily="18" charset="0"/>
                            </a:rPr>
                            <m:t>=10</m:t>
                          </m:r>
                        </m:den>
                      </m:f>
                      <m:r>
                        <a:rPr lang="uk-UA" b="0" i="1" smtClean="0">
                          <a:latin typeface="Cambria Math" panose="02040503050406030204" pitchFamily="18" charset="0"/>
                        </a:rPr>
                        <m:t>=0.6</m:t>
                      </m:r>
                    </m:oMath>
                  </m:oMathPara>
                </a14:m>
                <a:endParaRPr lang="uk-UA" dirty="0"/>
              </a:p>
            </p:txBody>
          </p:sp>
        </mc:Choice>
        <mc:Fallback xmlns="">
          <p:sp>
            <p:nvSpPr>
              <p:cNvPr id="9" name="Прямоугольник 8"/>
              <p:cNvSpPr>
                <a:spLocks noRot="1" noChangeAspect="1" noMove="1" noResize="1" noEditPoints="1" noAdjustHandles="1" noChangeArrowheads="1" noChangeShapeType="1" noTextEdit="1"/>
              </p:cNvSpPr>
              <p:nvPr/>
            </p:nvSpPr>
            <p:spPr>
              <a:xfrm>
                <a:off x="999132" y="5602621"/>
                <a:ext cx="2306272" cy="612732"/>
              </a:xfrm>
              <a:prstGeom prst="rect">
                <a:avLst/>
              </a:prstGeom>
              <a:blipFill>
                <a:blip r:embed="rId6"/>
                <a:stretch>
                  <a:fillRect/>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10" name="Прямоугольник 9"/>
              <p:cNvSpPr/>
              <p:nvPr/>
            </p:nvSpPr>
            <p:spPr>
              <a:xfrm>
                <a:off x="3323377" y="5582055"/>
                <a:ext cx="2306272"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uk-UA" b="0" i="1" smtClean="0">
                              <a:latin typeface="Cambria Math" panose="02040503050406030204" pitchFamily="18" charset="0"/>
                            </a:rPr>
                            <m:t>2</m:t>
                          </m:r>
                        </m:e>
                      </m:d>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uk-UA" b="0" i="1" smtClean="0">
                                  <a:latin typeface="Cambria Math" panose="02040503050406030204" pitchFamily="18" charset="0"/>
                                </a:rPr>
                                <m:t>2</m:t>
                              </m:r>
                            </m:sub>
                          </m:sSub>
                          <m:r>
                            <a:rPr lang="uk-UA" b="0" i="1" smtClean="0">
                              <a:latin typeface="Cambria Math" panose="02040503050406030204" pitchFamily="18" charset="0"/>
                            </a:rPr>
                            <m:t>=1</m:t>
                          </m:r>
                        </m:num>
                        <m:den>
                          <m:r>
                            <a:rPr lang="en-US" i="1">
                              <a:latin typeface="Cambria Math" panose="02040503050406030204" pitchFamily="18" charset="0"/>
                            </a:rPr>
                            <m:t>𝑛</m:t>
                          </m:r>
                          <m:r>
                            <a:rPr lang="uk-UA" b="0" i="1" smtClean="0">
                              <a:latin typeface="Cambria Math" panose="02040503050406030204" pitchFamily="18" charset="0"/>
                            </a:rPr>
                            <m:t>=10</m:t>
                          </m:r>
                        </m:den>
                      </m:f>
                      <m:r>
                        <a:rPr lang="uk-UA" b="0" i="1" smtClean="0">
                          <a:latin typeface="Cambria Math" panose="02040503050406030204" pitchFamily="18" charset="0"/>
                        </a:rPr>
                        <m:t>=0.1</m:t>
                      </m:r>
                    </m:oMath>
                  </m:oMathPara>
                </a14:m>
                <a:endParaRPr lang="uk-UA" dirty="0"/>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3323377" y="5582055"/>
                <a:ext cx="2306272" cy="612732"/>
              </a:xfrm>
              <a:prstGeom prst="rect">
                <a:avLst/>
              </a:prstGeom>
              <a:blipFill>
                <a:blip r:embed="rId7"/>
                <a:stretch>
                  <a:fillRect/>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11" name="Прямоугольник 10"/>
              <p:cNvSpPr/>
              <p:nvPr/>
            </p:nvSpPr>
            <p:spPr>
              <a:xfrm>
                <a:off x="5647622" y="5602621"/>
                <a:ext cx="2306272"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uk-UA" b="0" i="1" smtClean="0">
                              <a:latin typeface="Cambria Math" panose="02040503050406030204" pitchFamily="18" charset="0"/>
                            </a:rPr>
                            <m:t>3</m:t>
                          </m:r>
                        </m:e>
                      </m:d>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uk-UA" b="0" i="1" smtClean="0">
                                  <a:latin typeface="Cambria Math" panose="02040503050406030204" pitchFamily="18" charset="0"/>
                                </a:rPr>
                                <m:t>3</m:t>
                              </m:r>
                            </m:sub>
                          </m:sSub>
                          <m:r>
                            <a:rPr lang="uk-UA" b="0" i="1" smtClean="0">
                              <a:latin typeface="Cambria Math" panose="02040503050406030204" pitchFamily="18" charset="0"/>
                            </a:rPr>
                            <m:t>=2</m:t>
                          </m:r>
                        </m:num>
                        <m:den>
                          <m:r>
                            <a:rPr lang="en-US" i="1">
                              <a:latin typeface="Cambria Math" panose="02040503050406030204" pitchFamily="18" charset="0"/>
                            </a:rPr>
                            <m:t>𝑛</m:t>
                          </m:r>
                          <m:r>
                            <a:rPr lang="uk-UA" b="0" i="1" smtClean="0">
                              <a:latin typeface="Cambria Math" panose="02040503050406030204" pitchFamily="18" charset="0"/>
                            </a:rPr>
                            <m:t>=10</m:t>
                          </m:r>
                        </m:den>
                      </m:f>
                      <m:r>
                        <a:rPr lang="uk-UA" b="0" i="1" smtClean="0">
                          <a:latin typeface="Cambria Math" panose="02040503050406030204" pitchFamily="18" charset="0"/>
                        </a:rPr>
                        <m:t>=0.2</m:t>
                      </m:r>
                    </m:oMath>
                  </m:oMathPara>
                </a14:m>
                <a:endParaRPr lang="uk-UA" dirty="0"/>
              </a:p>
            </p:txBody>
          </p:sp>
        </mc:Choice>
        <mc:Fallback xmlns="">
          <p:sp>
            <p:nvSpPr>
              <p:cNvPr id="11" name="Прямоугольник 10"/>
              <p:cNvSpPr>
                <a:spLocks noRot="1" noChangeAspect="1" noMove="1" noResize="1" noEditPoints="1" noAdjustHandles="1" noChangeArrowheads="1" noChangeShapeType="1" noTextEdit="1"/>
              </p:cNvSpPr>
              <p:nvPr/>
            </p:nvSpPr>
            <p:spPr>
              <a:xfrm>
                <a:off x="5647622" y="5602621"/>
                <a:ext cx="2306272" cy="612732"/>
              </a:xfrm>
              <a:prstGeom prst="rect">
                <a:avLst/>
              </a:prstGeom>
              <a:blipFill>
                <a:blip r:embed="rId8"/>
                <a:stretch>
                  <a:fillRect/>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12" name="Прямоугольник 11"/>
              <p:cNvSpPr/>
              <p:nvPr/>
            </p:nvSpPr>
            <p:spPr>
              <a:xfrm>
                <a:off x="8159594" y="5586249"/>
                <a:ext cx="2306272"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uk-UA" b="0" i="1" smtClean="0">
                              <a:latin typeface="Cambria Math" panose="02040503050406030204" pitchFamily="18" charset="0"/>
                            </a:rPr>
                            <m:t>4</m:t>
                          </m:r>
                        </m:e>
                      </m:d>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uk-UA" b="0" i="1" smtClean="0">
                                  <a:latin typeface="Cambria Math" panose="02040503050406030204" pitchFamily="18" charset="0"/>
                                </a:rPr>
                                <m:t>4</m:t>
                              </m:r>
                            </m:sub>
                          </m:sSub>
                          <m:r>
                            <a:rPr lang="uk-UA" b="0" i="1" smtClean="0">
                              <a:latin typeface="Cambria Math" panose="02040503050406030204" pitchFamily="18" charset="0"/>
                            </a:rPr>
                            <m:t>=1</m:t>
                          </m:r>
                        </m:num>
                        <m:den>
                          <m:r>
                            <a:rPr lang="en-US" i="1">
                              <a:latin typeface="Cambria Math" panose="02040503050406030204" pitchFamily="18" charset="0"/>
                            </a:rPr>
                            <m:t>𝑛</m:t>
                          </m:r>
                          <m:r>
                            <a:rPr lang="uk-UA" b="0" i="1" smtClean="0">
                              <a:latin typeface="Cambria Math" panose="02040503050406030204" pitchFamily="18" charset="0"/>
                            </a:rPr>
                            <m:t>=10</m:t>
                          </m:r>
                        </m:den>
                      </m:f>
                      <m:r>
                        <a:rPr lang="uk-UA" b="0" i="1" smtClean="0">
                          <a:latin typeface="Cambria Math" panose="02040503050406030204" pitchFamily="18" charset="0"/>
                        </a:rPr>
                        <m:t>=0.1</m:t>
                      </m:r>
                    </m:oMath>
                  </m:oMathPara>
                </a14:m>
                <a:endParaRPr lang="uk-UA" dirty="0"/>
              </a:p>
            </p:txBody>
          </p:sp>
        </mc:Choice>
        <mc:Fallback xmlns="">
          <p:sp>
            <p:nvSpPr>
              <p:cNvPr id="12" name="Прямоугольник 11"/>
              <p:cNvSpPr>
                <a:spLocks noRot="1" noChangeAspect="1" noMove="1" noResize="1" noEditPoints="1" noAdjustHandles="1" noChangeArrowheads="1" noChangeShapeType="1" noTextEdit="1"/>
              </p:cNvSpPr>
              <p:nvPr/>
            </p:nvSpPr>
            <p:spPr>
              <a:xfrm>
                <a:off x="8159594" y="5586249"/>
                <a:ext cx="2306272" cy="612732"/>
              </a:xfrm>
              <a:prstGeom prst="rect">
                <a:avLst/>
              </a:prstGeom>
              <a:blipFill>
                <a:blip r:embed="rId9"/>
                <a:stretch>
                  <a:fillRect/>
                </a:stretch>
              </a:blipFill>
            </p:spPr>
            <p:txBody>
              <a:bodyPr/>
              <a:lstStyle/>
              <a:p>
                <a:r>
                  <a:rPr lang="uk-UA">
                    <a:noFill/>
                  </a:rPr>
                  <a:t> </a:t>
                </a:r>
              </a:p>
            </p:txBody>
          </p:sp>
        </mc:Fallback>
      </mc:AlternateContent>
      <p:sp>
        <p:nvSpPr>
          <p:cNvPr id="5" name="Номер слайда 4"/>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383820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normAutofit/>
          </a:bodyPr>
          <a:lstStyle/>
          <a:p>
            <a:r>
              <a:rPr lang="uk-UA" sz="6000" dirty="0"/>
              <a:t>Моделювання </a:t>
            </a:r>
            <a:r>
              <a:rPr lang="uk-UA" sz="6000" dirty="0" err="1"/>
              <a:t>зв’язків</a:t>
            </a:r>
            <a:r>
              <a:rPr lang="uk-UA" sz="6000" dirty="0"/>
              <a:t> між об’єктами в соціальній мережі </a:t>
            </a:r>
          </a:p>
        </p:txBody>
      </p:sp>
      <p:sp>
        <p:nvSpPr>
          <p:cNvPr id="7" name="Текст 6"/>
          <p:cNvSpPr>
            <a:spLocks noGrp="1"/>
          </p:cNvSpPr>
          <p:nvPr>
            <p:ph type="body" idx="1"/>
          </p:nvPr>
        </p:nvSpPr>
        <p:spPr>
          <a:xfrm>
            <a:off x="2790824" y="4937760"/>
            <a:ext cx="8427509" cy="1796526"/>
          </a:xfrm>
        </p:spPr>
        <p:txBody>
          <a:bodyPr>
            <a:normAutofit fontScale="92500" lnSpcReduction="10000"/>
          </a:bodyPr>
          <a:lstStyle/>
          <a:p>
            <a:pPr indent="457200" defTabSz="457200">
              <a:lnSpc>
                <a:spcPct val="100000"/>
              </a:lnSpc>
              <a:spcBef>
                <a:spcPts val="600"/>
              </a:spcBef>
            </a:pPr>
            <a:r>
              <a:rPr lang="uk-UA" sz="2200" dirty="0">
                <a:latin typeface="Bad Script" panose="02000000000000000000" pitchFamily="2" charset="0"/>
              </a:rPr>
              <a:t>Звичайні способи моделювання Інтернету або соціальної мережі включають побудову</a:t>
            </a:r>
          </a:p>
          <a:p>
            <a:pPr marL="342900" indent="-342900" defTabSz="457200">
              <a:lnSpc>
                <a:spcPct val="100000"/>
              </a:lnSpc>
              <a:spcBef>
                <a:spcPts val="600"/>
              </a:spcBef>
              <a:buFont typeface="Wingdings" panose="05000000000000000000" pitchFamily="2" charset="2"/>
              <a:buChar char="§"/>
            </a:pPr>
            <a:r>
              <a:rPr lang="uk-UA" sz="2200" dirty="0">
                <a:latin typeface="Bad Script" panose="02000000000000000000" pitchFamily="2" charset="0"/>
              </a:rPr>
              <a:t>випадкових графів (</a:t>
            </a:r>
            <a:r>
              <a:rPr lang="en-CA" sz="2200" b="1" dirty="0">
                <a:latin typeface="Bad Script" panose="02000000000000000000" pitchFamily="2" charset="0"/>
              </a:rPr>
              <a:t>random networks</a:t>
            </a:r>
            <a:r>
              <a:rPr lang="uk-UA" sz="2200" dirty="0">
                <a:latin typeface="Bad Script" panose="02000000000000000000" pitchFamily="2" charset="0"/>
              </a:rPr>
              <a:t>);</a:t>
            </a:r>
          </a:p>
          <a:p>
            <a:pPr marL="342900" indent="-342900" defTabSz="457200">
              <a:lnSpc>
                <a:spcPct val="100000"/>
              </a:lnSpc>
              <a:spcBef>
                <a:spcPts val="600"/>
              </a:spcBef>
              <a:buFont typeface="Wingdings" panose="05000000000000000000" pitchFamily="2" charset="2"/>
              <a:buChar char="§"/>
            </a:pPr>
            <a:r>
              <a:rPr lang="uk-UA" sz="2200" dirty="0">
                <a:latin typeface="Bad Script" panose="02000000000000000000" pitchFamily="2" charset="0"/>
              </a:rPr>
              <a:t>безмасштабних графів (</a:t>
            </a:r>
            <a:r>
              <a:rPr lang="en-CA" sz="2200" b="1" dirty="0">
                <a:latin typeface="Bad Script" panose="02000000000000000000" pitchFamily="2" charset="0"/>
              </a:rPr>
              <a:t>scale-free network</a:t>
            </a:r>
            <a:r>
              <a:rPr lang="uk-UA" sz="2200" dirty="0">
                <a:latin typeface="Bad Script" panose="02000000000000000000" pitchFamily="2" charset="0"/>
              </a:rPr>
              <a:t>);</a:t>
            </a:r>
          </a:p>
          <a:p>
            <a:pPr marL="342900" indent="-342900" defTabSz="457200">
              <a:lnSpc>
                <a:spcPct val="100000"/>
              </a:lnSpc>
              <a:spcBef>
                <a:spcPts val="600"/>
              </a:spcBef>
              <a:buFont typeface="Wingdings" panose="05000000000000000000" pitchFamily="2" charset="2"/>
              <a:buChar char="§"/>
            </a:pPr>
            <a:r>
              <a:rPr lang="uk-UA" sz="2200" dirty="0">
                <a:latin typeface="Bad Script" panose="02000000000000000000" pitchFamily="2" charset="0"/>
              </a:rPr>
              <a:t>графу малого світу (</a:t>
            </a:r>
            <a:r>
              <a:rPr lang="en-CA" sz="2200" b="1" dirty="0">
                <a:latin typeface="Bad Script" panose="02000000000000000000" pitchFamily="2" charset="0"/>
              </a:rPr>
              <a:t>small world graph</a:t>
            </a:r>
            <a:r>
              <a:rPr lang="uk-UA" sz="2200" dirty="0">
                <a:latin typeface="Bad Script" panose="02000000000000000000" pitchFamily="2" charset="0"/>
              </a:rPr>
              <a:t>) </a:t>
            </a:r>
            <a:r>
              <a:rPr lang="uk-UA" sz="2200" dirty="0" smtClean="0">
                <a:latin typeface="Bad Script" panose="02000000000000000000" pitchFamily="2" charset="0"/>
              </a:rPr>
              <a:t>.</a:t>
            </a:r>
            <a:endParaRPr lang="uk-UA" sz="2200" dirty="0">
              <a:latin typeface="Bad Script" panose="02000000000000000000" pitchFamily="2" charset="0"/>
            </a:endParaRPr>
          </a:p>
        </p:txBody>
      </p:sp>
      <p:sp>
        <p:nvSpPr>
          <p:cNvPr id="5" name="Номер слайда 4"/>
          <p:cNvSpPr>
            <a:spLocks noGrp="1"/>
          </p:cNvSpPr>
          <p:nvPr>
            <p:ph type="sldNum" sz="quarter" idx="12"/>
          </p:nvPr>
        </p:nvSpPr>
        <p:spPr/>
        <p:txBody>
          <a:bodyPr/>
          <a:lstStyle/>
          <a:p>
            <a:fld id="{4FAB73BC-B049-4115-A692-8D63A059BFB8}" type="slidenum">
              <a:rPr lang="en-US" smtClean="0"/>
              <a:t>8</a:t>
            </a:fld>
            <a:endParaRPr lang="en-US" dirty="0"/>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07" y="4104751"/>
            <a:ext cx="2092567" cy="2624886"/>
          </a:xfrm>
          <a:prstGeom prst="rect">
            <a:avLst/>
          </a:prstGeom>
        </p:spPr>
      </p:pic>
    </p:spTree>
    <p:extLst>
      <p:ext uri="{BB962C8B-B14F-4D97-AF65-F5344CB8AC3E}">
        <p14:creationId xmlns:p14="http://schemas.microsoft.com/office/powerpoint/2010/main" val="3033853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266769"/>
            <a:ext cx="10058400" cy="1268864"/>
          </a:xfrm>
        </p:spPr>
        <p:txBody>
          <a:bodyPr vert="horz" lIns="91440" tIns="45720" rIns="91440" bIns="45720" rtlCol="0" anchor="ctr">
            <a:normAutofit/>
          </a:bodyPr>
          <a:lstStyle/>
          <a:p>
            <a:pPr algn="ctr"/>
            <a:r>
              <a:rPr lang="en-CA" sz="4000" dirty="0"/>
              <a:t>random networks</a:t>
            </a:r>
            <a:endParaRPr lang="uk-UA" sz="4000" dirty="0"/>
          </a:p>
        </p:txBody>
      </p:sp>
      <mc:AlternateContent xmlns:mc="http://schemas.openxmlformats.org/markup-compatibility/2006" xmlns:a14="http://schemas.microsoft.com/office/drawing/2010/main">
        <mc:Choice Requires="a14">
          <p:sp>
            <p:nvSpPr>
              <p:cNvPr id="4" name="Объект 3"/>
              <p:cNvSpPr>
                <a:spLocks noGrp="1"/>
              </p:cNvSpPr>
              <p:nvPr>
                <p:ph sz="half" idx="2"/>
              </p:nvPr>
            </p:nvSpPr>
            <p:spPr>
              <a:xfrm>
                <a:off x="569885" y="1712330"/>
                <a:ext cx="4754880" cy="4701993"/>
              </a:xfrm>
            </p:spPr>
            <p:txBody>
              <a:bodyPr vert="horz" wrap="square" lIns="91440" tIns="45720" rIns="91440" bIns="45720" rtlCol="0">
                <a:spAutoFit/>
              </a:bodyPr>
              <a:lstStyle/>
              <a:p>
                <a:pPr marL="0" indent="457200" defTabSz="457200">
                  <a:lnSpc>
                    <a:spcPct val="100000"/>
                  </a:lnSpc>
                  <a:spcBef>
                    <a:spcPts val="600"/>
                  </a:spcBef>
                  <a:buNone/>
                </a:pPr>
                <a:r>
                  <a:rPr lang="uk-UA" u="sng" dirty="0">
                    <a:latin typeface="Bad Script" panose="02000000000000000000" pitchFamily="2" charset="0"/>
                  </a:rPr>
                  <a:t>Випадковий граф</a:t>
                </a:r>
              </a:p>
              <a:p>
                <a:pPr marL="0" indent="457200" defTabSz="457200">
                  <a:lnSpc>
                    <a:spcPct val="100000"/>
                  </a:lnSpc>
                  <a:spcBef>
                    <a:spcPts val="600"/>
                  </a:spcBef>
                  <a:buNone/>
                </a:pPr>
                <a:r>
                  <a:rPr lang="uk-UA" dirty="0">
                    <a:latin typeface="Bad Script" panose="02000000000000000000" pitchFamily="2" charset="0"/>
                  </a:rPr>
                  <a:t>Припускаємо, що в графі є </a:t>
                </a:r>
                <a14:m>
                  <m:oMath xmlns:m="http://schemas.openxmlformats.org/officeDocument/2006/math">
                    <m:r>
                      <a:rPr lang="en-US" i="1">
                        <a:latin typeface="Cambria Math" panose="02040503050406030204" pitchFamily="18" charset="0"/>
                      </a:rPr>
                      <m:t>𝑛</m:t>
                    </m:r>
                  </m:oMath>
                </a14:m>
                <a:r>
                  <a:rPr lang="en-CA" dirty="0">
                    <a:latin typeface="Bad Script" panose="02000000000000000000" pitchFamily="2" charset="0"/>
                  </a:rPr>
                  <a:t> </a:t>
                </a:r>
                <a:r>
                  <a:rPr lang="uk-UA" dirty="0">
                    <a:latin typeface="Bad Script" panose="02000000000000000000" pitchFamily="2" charset="0"/>
                  </a:rPr>
                  <a:t>вузлів, які з'єднані ребром з імовірністю </a:t>
                </a:r>
                <a14:m>
                  <m:oMath xmlns:m="http://schemas.openxmlformats.org/officeDocument/2006/math">
                    <m:r>
                      <a:rPr lang="en-US" i="1">
                        <a:latin typeface="Cambria Math" panose="02040503050406030204" pitchFamily="18" charset="0"/>
                      </a:rPr>
                      <m:t>𝑝</m:t>
                    </m:r>
                  </m:oMath>
                </a14:m>
                <a:r>
                  <a:rPr lang="en-CA" dirty="0">
                    <a:latin typeface="Bad Script" panose="02000000000000000000" pitchFamily="2" charset="0"/>
                  </a:rPr>
                  <a:t>.</a:t>
                </a:r>
                <a:r>
                  <a:rPr lang="uk-UA" dirty="0">
                    <a:latin typeface="Bad Script" panose="02000000000000000000" pitchFamily="2" charset="0"/>
                  </a:rPr>
                  <a:t> Ступінь графу відповідає розподілу Пуассона. </a:t>
                </a:r>
              </a:p>
              <a:p>
                <a:pPr marL="0" indent="457200" defTabSz="457200">
                  <a:lnSpc>
                    <a:spcPct val="100000"/>
                  </a:lnSpc>
                  <a:spcBef>
                    <a:spcPts val="600"/>
                  </a:spcBef>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𝑘</m:t>
                          </m:r>
                        </m:e>
                      </m:d>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𝜆</m:t>
                              </m:r>
                            </m:e>
                            <m:sup>
                              <m:r>
                                <a:rPr lang="en-US" i="1">
                                  <a:latin typeface="Cambria Math" panose="02040503050406030204" pitchFamily="18" charset="0"/>
                                </a:rPr>
                                <m:t>𝑘</m:t>
                              </m:r>
                            </m:sup>
                          </m:sSup>
                        </m:num>
                        <m:den>
                          <m:r>
                            <a:rPr lang="en-US" i="1">
                              <a:latin typeface="Cambria Math" panose="02040503050406030204" pitchFamily="18" charset="0"/>
                            </a:rPr>
                            <m:t>𝑘</m:t>
                          </m:r>
                          <m:r>
                            <a:rPr lang="en-US" i="1">
                              <a:latin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𝜆</m:t>
                          </m:r>
                        </m:sup>
                      </m:s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oMath>
                  </m:oMathPara>
                </a14:m>
                <a:endParaRPr lang="uk-UA" dirty="0" smtClean="0">
                  <a:latin typeface="Bad Script" panose="02000000000000000000" pitchFamily="2" charset="0"/>
                </a:endParaRPr>
              </a:p>
              <a:p>
                <a:pPr marL="342900" indent="457200">
                  <a:buFont typeface="+mj-lt"/>
                  <a:buAutoNum type="arabicPeriod"/>
                </a:pPr>
                <a:r>
                  <a:rPr lang="uk-UA" dirty="0">
                    <a:latin typeface="Bad Script" panose="02000000000000000000" pitchFamily="2" charset="0"/>
                  </a:rPr>
                  <a:t>Події відбуваються незалежно.</a:t>
                </a:r>
                <a:endParaRPr lang="en-US" dirty="0">
                  <a:latin typeface="Bad Script" panose="02000000000000000000" pitchFamily="2" charset="0"/>
                </a:endParaRPr>
              </a:p>
              <a:p>
                <a:pPr marL="342900" indent="457200">
                  <a:buFont typeface="+mj-lt"/>
                  <a:buAutoNum type="arabicPeriod"/>
                </a:pPr>
                <a:r>
                  <a:rPr lang="uk-UA" dirty="0">
                    <a:latin typeface="Bad Script" panose="02000000000000000000" pitchFamily="2" charset="0"/>
                  </a:rPr>
                  <a:t>Ймовірність того, що певна подія відбудеться протягом фіксованого проміжку часу, залишається незмінною протягом часу.</a:t>
                </a:r>
              </a:p>
              <a:p>
                <a:pPr indent="0">
                  <a:buNone/>
                </a:pPr>
                <a:r>
                  <a:rPr lang="uk-UA" dirty="0">
                    <a:latin typeface="Bad Script" panose="02000000000000000000" pitchFamily="2" charset="0"/>
                  </a:rPr>
                  <a:t>За цими умовами зв’язки у випадковому графі додаються незалежно та випадковим чином</a:t>
                </a:r>
                <a:r>
                  <a:rPr lang="uk-UA" dirty="0" smtClean="0">
                    <a:latin typeface="Bad Script" panose="02000000000000000000" pitchFamily="2" charset="0"/>
                  </a:rPr>
                  <a:t>.</a:t>
                </a:r>
                <a:endParaRPr lang="uk-UA" dirty="0">
                  <a:latin typeface="Bad Script" panose="02000000000000000000" pitchFamily="2" charset="0"/>
                </a:endParaRPr>
              </a:p>
            </p:txBody>
          </p:sp>
        </mc:Choice>
        <mc:Fallback xmlns="">
          <p:sp>
            <p:nvSpPr>
              <p:cNvPr id="4" name="Объект 3"/>
              <p:cNvSpPr>
                <a:spLocks noGrp="1" noRot="1" noChangeAspect="1" noMove="1" noResize="1" noEditPoints="1" noAdjustHandles="1" noChangeArrowheads="1" noChangeShapeType="1" noTextEdit="1"/>
              </p:cNvSpPr>
              <p:nvPr>
                <p:ph sz="half" idx="2"/>
              </p:nvPr>
            </p:nvSpPr>
            <p:spPr>
              <a:xfrm>
                <a:off x="569885" y="1712330"/>
                <a:ext cx="4754880" cy="4701993"/>
              </a:xfrm>
              <a:blipFill>
                <a:blip r:embed="rId3"/>
                <a:stretch>
                  <a:fillRect l="-1282" t="-778" r="-2692" b="-1556"/>
                </a:stretch>
              </a:blipFill>
            </p:spPr>
            <p:txBody>
              <a:bodyPr/>
              <a:lstStyle/>
              <a:p>
                <a:r>
                  <a:rPr lang="uk-UA">
                    <a:noFill/>
                  </a:rPr>
                  <a:t> </a:t>
                </a:r>
              </a:p>
            </p:txBody>
          </p:sp>
        </mc:Fallback>
      </mc:AlternateContent>
      <p:pic>
        <p:nvPicPr>
          <p:cNvPr id="6" name="Рисунок 5"/>
          <p:cNvPicPr>
            <a:picLocks noChangeAspect="1"/>
          </p:cNvPicPr>
          <p:nvPr/>
        </p:nvPicPr>
        <p:blipFill>
          <a:blip r:embed="rId4"/>
          <a:stretch>
            <a:fillRect/>
          </a:stretch>
        </p:blipFill>
        <p:spPr>
          <a:xfrm>
            <a:off x="5561710" y="2409824"/>
            <a:ext cx="6069458" cy="3778821"/>
          </a:xfrm>
          <a:prstGeom prst="rect">
            <a:avLst/>
          </a:prstGeom>
        </p:spPr>
      </p:pic>
      <p:sp>
        <p:nvSpPr>
          <p:cNvPr id="5" name="Номер слайда 4"/>
          <p:cNvSpPr>
            <a:spLocks noGrp="1"/>
          </p:cNvSpPr>
          <p:nvPr>
            <p:ph type="sldNum" sz="quarter" idx="12"/>
          </p:nvPr>
        </p:nvSpPr>
        <p:spPr/>
        <p:txBody>
          <a:bodyPr/>
          <a:lstStyle/>
          <a:p>
            <a:fld id="{4FAB73BC-B049-4115-A692-8D63A059BFB8}" type="slidenum">
              <a:rPr lang="en-US" smtClean="0"/>
              <a:t>9</a:t>
            </a:fld>
            <a:endParaRPr lang="en-US" dirty="0"/>
          </a:p>
        </p:txBody>
      </p:sp>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7454" y="0"/>
            <a:ext cx="2133734" cy="2676525"/>
          </a:xfrm>
          <a:prstGeom prst="rect">
            <a:avLst/>
          </a:prstGeom>
        </p:spPr>
      </p:pic>
    </p:spTree>
    <p:extLst>
      <p:ext uri="{BB962C8B-B14F-4D97-AF65-F5344CB8AC3E}">
        <p14:creationId xmlns:p14="http://schemas.microsoft.com/office/powerpoint/2010/main" val="11088629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Дерево">
  <a:themeElements>
    <a:clrScheme name="Синий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TM03090434[[fn=Дерево]]</Template>
  <TotalTime>929</TotalTime>
  <Words>3776</Words>
  <Application>Microsoft Office PowerPoint</Application>
  <PresentationFormat>Широкоэкранный</PresentationFormat>
  <Paragraphs>307</Paragraphs>
  <Slides>24</Slides>
  <Notes>19</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24</vt:i4>
      </vt:variant>
    </vt:vector>
  </HeadingPairs>
  <TitlesOfParts>
    <vt:vector size="35" baseType="lpstr">
      <vt:lpstr>Bad Script</vt:lpstr>
      <vt:lpstr>Bahnschrift Light Condensed</vt:lpstr>
      <vt:lpstr>Bahnschrift Light SemiCondensed</vt:lpstr>
      <vt:lpstr>Calibri</vt:lpstr>
      <vt:lpstr>Cambria</vt:lpstr>
      <vt:lpstr>Cambria Math</vt:lpstr>
      <vt:lpstr>Candara Light</vt:lpstr>
      <vt:lpstr>Rockwell</vt:lpstr>
      <vt:lpstr>Rockwell Condensed</vt:lpstr>
      <vt:lpstr>Wingdings</vt:lpstr>
      <vt:lpstr>Дерево</vt:lpstr>
      <vt:lpstr>Аналіз соціальних мереж</vt:lpstr>
      <vt:lpstr>Характеристики та моделі соціальних мереж</vt:lpstr>
      <vt:lpstr>Соціальна мережа як граф</vt:lpstr>
      <vt:lpstr>Графи з кількома типами вузлів</vt:lpstr>
      <vt:lpstr>1. Small-world Effect</vt:lpstr>
      <vt:lpstr>2. Кластеризація</vt:lpstr>
      <vt:lpstr>3. Нерівномірний (перекошений) розподіл ступенів</vt:lpstr>
      <vt:lpstr>Моделювання зв’язків між об’єктами в соціальній мережі </vt:lpstr>
      <vt:lpstr>random networks</vt:lpstr>
      <vt:lpstr>scale-free network</vt:lpstr>
      <vt:lpstr>Степеневий закон (закон масштабування)</vt:lpstr>
      <vt:lpstr>small world graph</vt:lpstr>
      <vt:lpstr>Community detection in social networks</vt:lpstr>
      <vt:lpstr>Node Betweenness</vt:lpstr>
      <vt:lpstr>Edge betweenness </vt:lpstr>
      <vt:lpstr>Виявлення спільноти в соціальних мережах</vt:lpstr>
      <vt:lpstr>Google web search</vt:lpstr>
      <vt:lpstr>Структура інтернету</vt:lpstr>
      <vt:lpstr>Strongly Connected Components (SCC)</vt:lpstr>
      <vt:lpstr>Introduction to web search</vt:lpstr>
      <vt:lpstr>Веб-сканер дотримується набору визначених політик</vt:lpstr>
      <vt:lpstr>PageRank</vt:lpstr>
      <vt:lpstr>Мертві вузли (Dead nodes)</vt:lpstr>
      <vt:lpstr>Пастка павука (Spider traps)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Дерево рішень</dc:title>
  <dc:creator>it_admin</dc:creator>
  <cp:lastModifiedBy>it_admin</cp:lastModifiedBy>
  <cp:revision>100</cp:revision>
  <dcterms:created xsi:type="dcterms:W3CDTF">2024-07-08T06:07:31Z</dcterms:created>
  <dcterms:modified xsi:type="dcterms:W3CDTF">2024-11-24T17:38:49Z</dcterms:modified>
</cp:coreProperties>
</file>